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3" r:id="rId27"/>
    <p:sldId id="284" r:id="rId28"/>
    <p:sldId id="285" r:id="rId29"/>
    <p:sldId id="286" r:id="rId30"/>
    <p:sldId id="289" r:id="rId31"/>
    <p:sldId id="260" r:id="rId32"/>
    <p:sldId id="256" r:id="rId33"/>
    <p:sldId id="287" r:id="rId34"/>
    <p:sldId id="290" r:id="rId35"/>
    <p:sldId id="288" r:id="rId3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48" d="100"/>
          <a:sy n="48" d="100"/>
        </p:scale>
        <p:origin x="-113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C5614A-71CE-460B-AE68-9C90451EF3C7}" type="datetimeFigureOut">
              <a:rPr lang="he-IL" smtClean="0"/>
              <a:pPr/>
              <a:t>ט'/אלול/תש"ע</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BBC7E7-2376-4743-97FF-3E89F0609683}"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endParaRPr lang="he-IL" dirty="0" smtClean="0"/>
          </a:p>
        </p:txBody>
      </p:sp>
      <p:sp>
        <p:nvSpPr>
          <p:cNvPr id="26628" name="Slide Number Placeholder 3"/>
          <p:cNvSpPr>
            <a:spLocks noGrp="1"/>
          </p:cNvSpPr>
          <p:nvPr>
            <p:ph type="sldNum" sz="quarter" idx="5"/>
          </p:nvPr>
        </p:nvSpPr>
        <p:spPr>
          <a:noFill/>
        </p:spPr>
        <p:txBody>
          <a:bodyPr/>
          <a:lstStyle/>
          <a:p>
            <a:fld id="{6A8309E8-7971-4D86-B16F-3F0E56BEBAF4}" type="slidenum">
              <a:rPr lang="he-IL"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142A4-6740-4BC9-8002-7C68C50E9879}" type="slidenum">
              <a:rPr lang="he-IL"/>
              <a:pPr/>
              <a:t>10</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77782-74D9-4734-932B-063037409AC4}" type="slidenum">
              <a:rPr lang="he-IL"/>
              <a:pPr/>
              <a:t>11</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EE7CA-6F2A-409D-B756-E9940FCD9365}" type="slidenum">
              <a:rPr lang="he-IL"/>
              <a:pPr/>
              <a:t>12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F7187-264D-43E2-9BCA-56AD9E57A45E}" type="slidenum">
              <a:rPr lang="he-IL"/>
              <a:pPr/>
              <a:t>13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A8A60-EC0E-4CF3-AA3C-AEBBC540BDD2}" type="slidenum">
              <a:rPr lang="he-IL"/>
              <a:pPr/>
              <a:t>14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5DC66-F56F-4D34-A9FA-7F43D81E7448}" type="slidenum">
              <a:rPr lang="he-IL"/>
              <a:pPr/>
              <a:t>15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921D6-787A-4A2F-AE87-0D7D88BFABB1}" type="slidenum">
              <a:rPr lang="he-IL"/>
              <a:pPr/>
              <a:t>16</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51581-F164-4F9B-B699-6F693B120566}" type="slidenum">
              <a:rPr lang="he-IL"/>
              <a:pPr/>
              <a:t>17</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4A1BE-42D3-4D46-AE77-8F834141C161}" type="slidenum">
              <a:rPr lang="he-IL"/>
              <a:pPr/>
              <a:t>18</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B61E8-262C-4345-A949-67EA1992A924}" type="slidenum">
              <a:rPr lang="he-IL"/>
              <a:pPr/>
              <a:t>19</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p:spPr>
        <p:txBody>
          <a:bodyPr/>
          <a:lstStyle/>
          <a:p>
            <a:endParaRPr lang="he-IL" smtClean="0"/>
          </a:p>
        </p:txBody>
      </p:sp>
      <p:sp>
        <p:nvSpPr>
          <p:cNvPr id="27652" name="Slide Number Placeholder 3"/>
          <p:cNvSpPr>
            <a:spLocks noGrp="1"/>
          </p:cNvSpPr>
          <p:nvPr>
            <p:ph type="sldNum" sz="quarter" idx="5"/>
          </p:nvPr>
        </p:nvSpPr>
        <p:spPr>
          <a:noFill/>
        </p:spPr>
        <p:txBody>
          <a:bodyPr/>
          <a:lstStyle/>
          <a:p>
            <a:fld id="{006B42A1-4482-46EF-9002-694DCB672169}" type="slidenum">
              <a:rPr lang="he-IL"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06103-A0BF-407F-A511-A3106D5F1FD9}" type="slidenum">
              <a:rPr lang="he-IL"/>
              <a:pPr/>
              <a:t>20</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1C3F3-93AE-40B3-BFD0-D562207C01D7}" type="slidenum">
              <a:rPr lang="he-IL"/>
              <a:pPr/>
              <a:t>21</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E1416-46BC-47AD-98B6-D9D983B81FB5}" type="slidenum">
              <a:rPr lang="he-IL"/>
              <a:pPr/>
              <a:t>22</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D489-9E8C-46F8-91A3-F8157004829A}" type="slidenum">
              <a:rPr lang="he-IL"/>
              <a:pPr/>
              <a:t>23</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endParaRPr lang="he-IL" smtClean="0"/>
          </a:p>
        </p:txBody>
      </p:sp>
      <p:sp>
        <p:nvSpPr>
          <p:cNvPr id="34820" name="Slide Number Placeholder 3"/>
          <p:cNvSpPr>
            <a:spLocks noGrp="1"/>
          </p:cNvSpPr>
          <p:nvPr>
            <p:ph type="sldNum" sz="quarter" idx="5"/>
          </p:nvPr>
        </p:nvSpPr>
        <p:spPr>
          <a:noFill/>
        </p:spPr>
        <p:txBody>
          <a:bodyPr/>
          <a:lstStyle/>
          <a:p>
            <a:fld id="{F8535117-6554-4310-8EFE-F12EB0ABEE4D}" type="slidenum">
              <a:rPr lang="he-IL"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he-IL" smtClean="0"/>
          </a:p>
        </p:txBody>
      </p:sp>
      <p:sp>
        <p:nvSpPr>
          <p:cNvPr id="35844" name="Slide Number Placeholder 3"/>
          <p:cNvSpPr>
            <a:spLocks noGrp="1"/>
          </p:cNvSpPr>
          <p:nvPr>
            <p:ph type="sldNum" sz="quarter" idx="5"/>
          </p:nvPr>
        </p:nvSpPr>
        <p:spPr>
          <a:noFill/>
        </p:spPr>
        <p:txBody>
          <a:bodyPr/>
          <a:lstStyle/>
          <a:p>
            <a:fld id="{C22D2032-4A0D-4112-9A37-4C36660CF4F6}" type="slidenum">
              <a:rPr lang="he-IL"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he-IL" smtClean="0"/>
          </a:p>
        </p:txBody>
      </p:sp>
      <p:sp>
        <p:nvSpPr>
          <p:cNvPr id="39940" name="Slide Number Placeholder 3"/>
          <p:cNvSpPr>
            <a:spLocks noGrp="1"/>
          </p:cNvSpPr>
          <p:nvPr>
            <p:ph type="sldNum" sz="quarter" idx="5"/>
          </p:nvPr>
        </p:nvSpPr>
        <p:spPr>
          <a:noFill/>
        </p:spPr>
        <p:txBody>
          <a:bodyPr/>
          <a:lstStyle/>
          <a:p>
            <a:fld id="{535DCD85-F26F-4B42-8E18-4EF5C4FAA455}" type="slidenum">
              <a:rPr lang="he-IL"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endParaRPr lang="he-IL" smtClean="0"/>
          </a:p>
        </p:txBody>
      </p:sp>
      <p:sp>
        <p:nvSpPr>
          <p:cNvPr id="41988" name="Slide Number Placeholder 3"/>
          <p:cNvSpPr>
            <a:spLocks noGrp="1"/>
          </p:cNvSpPr>
          <p:nvPr>
            <p:ph type="sldNum" sz="quarter" idx="5"/>
          </p:nvPr>
        </p:nvSpPr>
        <p:spPr>
          <a:noFill/>
        </p:spPr>
        <p:txBody>
          <a:bodyPr/>
          <a:lstStyle/>
          <a:p>
            <a:fld id="{AA4F8DE7-415C-48B7-AAEA-8A0590CA5458}" type="slidenum">
              <a:rPr lang="he-IL"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p:spPr>
        <p:txBody>
          <a:bodyPr/>
          <a:lstStyle/>
          <a:p>
            <a:endParaRPr lang="he-IL" smtClean="0"/>
          </a:p>
        </p:txBody>
      </p:sp>
      <p:sp>
        <p:nvSpPr>
          <p:cNvPr id="45060" name="Slide Number Placeholder 3"/>
          <p:cNvSpPr>
            <a:spLocks noGrp="1"/>
          </p:cNvSpPr>
          <p:nvPr>
            <p:ph type="sldNum" sz="quarter" idx="5"/>
          </p:nvPr>
        </p:nvSpPr>
        <p:spPr>
          <a:noFill/>
        </p:spPr>
        <p:txBody>
          <a:bodyPr/>
          <a:lstStyle/>
          <a:p>
            <a:fld id="{49B31238-3BDE-4D8D-BD95-1C918EFC8E99}" type="slidenum">
              <a:rPr lang="he-IL"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endParaRPr lang="he-IL" smtClean="0"/>
          </a:p>
        </p:txBody>
      </p:sp>
      <p:sp>
        <p:nvSpPr>
          <p:cNvPr id="46084" name="Slide Number Placeholder 3"/>
          <p:cNvSpPr>
            <a:spLocks noGrp="1"/>
          </p:cNvSpPr>
          <p:nvPr>
            <p:ph type="sldNum" sz="quarter" idx="5"/>
          </p:nvPr>
        </p:nvSpPr>
        <p:spPr>
          <a:noFill/>
        </p:spPr>
        <p:txBody>
          <a:bodyPr/>
          <a:lstStyle/>
          <a:p>
            <a:fld id="{7E7F09D0-09BC-4FC5-B955-FF61075CEFE3}" type="slidenum">
              <a:rPr lang="he-IL"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endParaRPr lang="he-IL" smtClean="0"/>
          </a:p>
        </p:txBody>
      </p:sp>
      <p:sp>
        <p:nvSpPr>
          <p:cNvPr id="28676" name="Slide Number Placeholder 3"/>
          <p:cNvSpPr>
            <a:spLocks noGrp="1"/>
          </p:cNvSpPr>
          <p:nvPr>
            <p:ph type="sldNum" sz="quarter" idx="5"/>
          </p:nvPr>
        </p:nvSpPr>
        <p:spPr>
          <a:noFill/>
        </p:spPr>
        <p:txBody>
          <a:bodyPr/>
          <a:lstStyle/>
          <a:p>
            <a:fld id="{5F267AA2-72C4-4B94-AC8F-26ADF1D8A687}" type="slidenum">
              <a:rPr lang="he-IL"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21CC7840-FEB8-4254-AEA3-A72E6724677B}" type="slidenum">
              <a:rPr lang="he-IL" smtClean="0"/>
              <a:pPr/>
              <a:t>30</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endParaRPr lang="he-IL" smtClean="0"/>
          </a:p>
        </p:txBody>
      </p:sp>
      <p:sp>
        <p:nvSpPr>
          <p:cNvPr id="29700" name="Slide Number Placeholder 3"/>
          <p:cNvSpPr>
            <a:spLocks noGrp="1"/>
          </p:cNvSpPr>
          <p:nvPr>
            <p:ph type="sldNum" sz="quarter" idx="5"/>
          </p:nvPr>
        </p:nvSpPr>
        <p:spPr>
          <a:noFill/>
        </p:spPr>
        <p:txBody>
          <a:bodyPr/>
          <a:lstStyle/>
          <a:p>
            <a:fld id="{B43D6678-16E5-4FA7-9055-9397A8883B4D}" type="slidenum">
              <a:rPr lang="he-IL"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5EBBC7E7-2376-4743-97FF-3E89F0609683}" type="slidenum">
              <a:rPr lang="he-IL" smtClean="0"/>
              <a:pPr/>
              <a:t>32</a:t>
            </a:fld>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DBFD1F9-D0D9-4B38-AB91-074F0171FA8F}" type="slidenum">
              <a:rPr lang="he-IL" smtClean="0"/>
              <a:pPr/>
              <a:t>33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5EBBC7E7-2376-4743-97FF-3E89F0609683}" type="slidenum">
              <a:rPr lang="he-IL" smtClean="0"/>
              <a:pPr/>
              <a:t>34</a:t>
            </a:fld>
            <a:endParaRPr lang="he-I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5E9-2B49-4028-AF96-C6DC4C0EF83B}" type="slidenum">
              <a:rPr lang="he-IL"/>
              <a:pPr/>
              <a:t>35</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685800" y="4343400"/>
            <a:ext cx="54864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FA2FE-FB84-4080-A3ED-A51F9F74EFA4}" type="slidenum">
              <a:rPr lang="he-IL"/>
              <a:pPr/>
              <a:t>4</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9C8CE-1CD9-4BBF-98CE-CE9F046852DB}" type="slidenum">
              <a:rPr lang="he-IL"/>
              <a:pPr/>
              <a:t>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66C60-97D7-4746-B0D4-9B260E3058C3}" type="slidenum">
              <a:rPr lang="he-IL"/>
              <a:pPr/>
              <a:t>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FB657-460F-45BD-8AED-DBDD52DBA0D1}" type="slidenum">
              <a:rPr lang="he-IL"/>
              <a:pPr/>
              <a:t>7</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234BA-AF4F-4F78-AE37-72BBE5B03E26}" type="slidenum">
              <a:rPr lang="he-IL"/>
              <a:pPr/>
              <a:t>8</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D59B8-504A-4C1B-A1ED-54A535C2FEBC}" type="slidenum">
              <a:rPr lang="he-IL"/>
              <a:pPr/>
              <a:t>9</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34B9B-AF2D-45C3-8497-CED80CC80FA5}" type="datetimeFigureOut">
              <a:rPr lang="he-IL" smtClean="0"/>
              <a:pPr/>
              <a:t>ט'/אלול/תש"ע</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8B920C-4E95-496A-B738-2CC00AA1367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6134B9B-AF2D-45C3-8497-CED80CC80FA5}" type="datetimeFigureOut">
              <a:rPr lang="he-IL" smtClean="0"/>
              <a:pPr/>
              <a:t>ט'/אלול/תש"ע</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8B920C-4E95-496A-B738-2CC00AA13677}"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6.jpeg"/><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6.jpeg"/><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 y="0"/>
            <a:ext cx="9143999" cy="1689100"/>
          </a:xfrm>
          <a:prstGeom prst="rect">
            <a:avLst/>
          </a:prstGeom>
          <a:solidFill>
            <a:srgbClr val="00CCFF"/>
          </a:solidFill>
          <a:ln w="9525">
            <a:solidFill>
              <a:schemeClr val="tx1"/>
            </a:solidFill>
            <a:miter lim="800000"/>
            <a:headEnd/>
            <a:tailEnd/>
          </a:ln>
        </p:spPr>
        <p:txBody>
          <a:bodyPr wrap="none" anchor="ctr"/>
          <a:lstStyle/>
          <a:p>
            <a:pPr algn="ctr"/>
            <a:r>
              <a:rPr lang="en-US" sz="3600" b="1" dirty="0"/>
              <a:t> </a:t>
            </a:r>
            <a:r>
              <a:rPr lang="it-IT" sz="3600" b="1" dirty="0" smtClean="0"/>
              <a:t>Major causes affecting raw milk composition </a:t>
            </a:r>
          </a:p>
          <a:p>
            <a:pPr algn="ctr"/>
            <a:r>
              <a:rPr lang="it-IT" sz="3600" b="1" dirty="0" smtClean="0"/>
              <a:t>and its procession into curd in sheep and goats</a:t>
            </a:r>
            <a:endParaRPr lang="en-US" sz="3600" dirty="0"/>
          </a:p>
        </p:txBody>
      </p:sp>
      <p:pic>
        <p:nvPicPr>
          <p:cNvPr id="11268" name="Picture 20" descr="_party"/>
          <p:cNvPicPr>
            <a:picLocks noChangeAspect="1" noChangeArrowheads="1"/>
          </p:cNvPicPr>
          <p:nvPr/>
        </p:nvPicPr>
        <p:blipFill>
          <a:blip r:embed="rId3" cstate="print"/>
          <a:srcRect/>
          <a:stretch>
            <a:fillRect/>
          </a:stretch>
        </p:blipFill>
        <p:spPr bwMode="auto">
          <a:xfrm>
            <a:off x="6250329" y="3125165"/>
            <a:ext cx="2893671" cy="3576577"/>
          </a:xfrm>
          <a:prstGeom prst="rect">
            <a:avLst/>
          </a:prstGeom>
          <a:noFill/>
          <a:ln w="9525">
            <a:noFill/>
            <a:miter lim="800000"/>
            <a:headEnd/>
            <a:tailEnd/>
          </a:ln>
        </p:spPr>
      </p:pic>
      <p:sp>
        <p:nvSpPr>
          <p:cNvPr id="11269" name="Rectangle 21"/>
          <p:cNvSpPr>
            <a:spLocks noChangeArrowheads="1"/>
          </p:cNvSpPr>
          <p:nvPr/>
        </p:nvSpPr>
        <p:spPr bwMode="auto">
          <a:xfrm>
            <a:off x="6217373" y="3171463"/>
            <a:ext cx="2926627" cy="3686537"/>
          </a:xfrm>
          <a:prstGeom prst="rect">
            <a:avLst/>
          </a:prstGeom>
          <a:noFill/>
          <a:ln w="38100">
            <a:solidFill>
              <a:schemeClr val="tx1"/>
            </a:solidFill>
            <a:miter lim="800000"/>
            <a:headEnd/>
            <a:tailEnd/>
          </a:ln>
        </p:spPr>
        <p:txBody>
          <a:bodyPr wrap="none" anchor="ctr"/>
          <a:lstStyle/>
          <a:p>
            <a:endParaRPr lang="he-IL"/>
          </a:p>
        </p:txBody>
      </p:sp>
      <p:pic>
        <p:nvPicPr>
          <p:cNvPr id="7" name="Picture 4" descr="goat1"/>
          <p:cNvPicPr>
            <a:picLocks noChangeAspect="1" noChangeArrowheads="1"/>
          </p:cNvPicPr>
          <p:nvPr/>
        </p:nvPicPr>
        <p:blipFill>
          <a:blip r:embed="rId4" cstate="print"/>
          <a:srcRect/>
          <a:stretch>
            <a:fillRect/>
          </a:stretch>
        </p:blipFill>
        <p:spPr bwMode="auto">
          <a:xfrm>
            <a:off x="195806" y="3900668"/>
            <a:ext cx="2339050" cy="2957332"/>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2673751" y="3159889"/>
            <a:ext cx="3530279" cy="3698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215900" y="215900"/>
            <a:ext cx="8699500" cy="6324600"/>
          </a:xfrm>
          <a:prstGeom prst="rect">
            <a:avLst/>
          </a:prstGeom>
          <a:solidFill>
            <a:srgbClr val="FFFF99"/>
          </a:solidFill>
          <a:ln w="9525">
            <a:solidFill>
              <a:schemeClr val="tx1"/>
            </a:solidFill>
            <a:miter lim="800000"/>
            <a:headEnd/>
            <a:tailEnd/>
          </a:ln>
          <a:effectLst/>
        </p:spPr>
        <p:txBody>
          <a:bodyPr wrap="none" anchor="ctr"/>
          <a:lstStyle/>
          <a:p>
            <a:pPr algn="l" rtl="0">
              <a:buFont typeface="Wingdings" pitchFamily="2" charset="2"/>
              <a:buNone/>
            </a:pPr>
            <a:r>
              <a:rPr lang="en-US" sz="2800" b="1"/>
              <a:t>Quantifying the damage caused by IMI with CNS</a:t>
            </a:r>
            <a:endParaRPr lang="en-US" sz="2800"/>
          </a:p>
          <a:p>
            <a:pPr algn="l"/>
            <a:endParaRPr lang="en-US" sz="2800"/>
          </a:p>
          <a:p>
            <a:pPr algn="l" rtl="0"/>
            <a:r>
              <a:rPr lang="en-US" sz="2000"/>
              <a:t>  From data collected in the present study and those published recently </a:t>
            </a:r>
          </a:p>
          <a:p>
            <a:pPr algn="l" rtl="0"/>
            <a:r>
              <a:rPr lang="en-US" sz="2000"/>
              <a:t>  two equations could be developed to calculate milk yield loss and </a:t>
            </a:r>
          </a:p>
          <a:p>
            <a:pPr algn="l" rtl="0"/>
            <a:r>
              <a:rPr lang="en-US" sz="2000"/>
              <a:t>  total curd yield loss.   </a:t>
            </a:r>
          </a:p>
          <a:p>
            <a:pPr algn="l" rtl="0"/>
            <a:r>
              <a:rPr lang="en-US" sz="2000"/>
              <a:t>  These equations combine milk loss and reduction in curd yield per litre of </a:t>
            </a:r>
          </a:p>
          <a:p>
            <a:pPr algn="l" rtl="0"/>
            <a:r>
              <a:rPr lang="en-US" sz="2000"/>
              <a:t>  milk in sheep or goats with sub clinical IMI: </a:t>
            </a:r>
          </a:p>
          <a:p>
            <a:pPr algn="l" rtl="0"/>
            <a:endParaRPr lang="en-US" sz="2000"/>
          </a:p>
          <a:p>
            <a:pPr algn="l" rtl="0"/>
            <a:r>
              <a:rPr lang="en-US" sz="2000"/>
              <a:t>  </a:t>
            </a:r>
            <a:r>
              <a:rPr lang="en-US" sz="2000" u="sng"/>
              <a:t>Milk yield loss (%)</a:t>
            </a:r>
            <a:r>
              <a:rPr lang="en-US" sz="2000"/>
              <a:t> = 100 - [C × 100 + (100-C) × IUY]/100                              </a:t>
            </a:r>
          </a:p>
          <a:p>
            <a:pPr algn="l" rtl="0"/>
            <a:r>
              <a:rPr lang="en-US" sz="2000"/>
              <a:t>  </a:t>
            </a:r>
            <a:r>
              <a:rPr lang="en-US" sz="2000" u="sng"/>
              <a:t>Total curd yield loss (%)</a:t>
            </a:r>
            <a:r>
              <a:rPr lang="en-US" sz="2000"/>
              <a:t> = 100 - [C × 100 + (100-C) × (IUY-ICY × D)]/100 </a:t>
            </a:r>
          </a:p>
          <a:p>
            <a:pPr algn="l" rtl="0"/>
            <a:endParaRPr lang="en-US" sz="2000"/>
          </a:p>
          <a:p>
            <a:pPr algn="l" rtl="0"/>
            <a:r>
              <a:rPr lang="en-US" sz="2000"/>
              <a:t>   where:      C     = % uninfected udders;</a:t>
            </a:r>
          </a:p>
          <a:p>
            <a:pPr algn="l" rtl="0"/>
            <a:r>
              <a:rPr lang="en-US" sz="2000"/>
              <a:t>                    IUY = percentage to which milk production is reduced</a:t>
            </a:r>
          </a:p>
          <a:p>
            <a:pPr algn="l" rtl="0"/>
            <a:r>
              <a:rPr lang="en-US" sz="2000"/>
              <a:t>                               by sub clinical udder infection;</a:t>
            </a:r>
          </a:p>
          <a:p>
            <a:pPr algn="l" rtl="0"/>
            <a:r>
              <a:rPr lang="en-US" sz="2000"/>
              <a:t>                    ICY = percentage of curd lost because of sub clinical udder </a:t>
            </a:r>
          </a:p>
          <a:p>
            <a:pPr algn="l" rtl="0"/>
            <a:r>
              <a:rPr lang="en-US" sz="2000"/>
              <a:t>                               infection;</a:t>
            </a:r>
          </a:p>
          <a:p>
            <a:pPr algn="l" rtl="0"/>
            <a:r>
              <a:rPr lang="en-US" sz="2000"/>
              <a:t>                    D    = litres of milk needed to produce 1 kg of cheese </a:t>
            </a:r>
          </a:p>
          <a:p>
            <a:pPr algn="l" rtl="0"/>
            <a:r>
              <a:rPr lang="en-US" sz="2000"/>
              <a:t>                              (30 %moister)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393700" y="431800"/>
            <a:ext cx="8432800" cy="1028700"/>
          </a:xfrm>
          <a:prstGeom prst="rect">
            <a:avLst/>
          </a:prstGeom>
          <a:solidFill>
            <a:schemeClr val="accent1"/>
          </a:solidFill>
          <a:ln w="9525">
            <a:solidFill>
              <a:schemeClr val="tx1"/>
            </a:solidFill>
            <a:miter lim="800000"/>
            <a:headEnd/>
            <a:tailEnd/>
          </a:ln>
          <a:effectLst/>
        </p:spPr>
        <p:txBody>
          <a:bodyPr wrap="none" anchor="ctr"/>
          <a:lstStyle/>
          <a:p>
            <a:pPr algn="l" rtl="0"/>
            <a:r>
              <a:rPr lang="en-US" sz="2000"/>
              <a:t>  Calculated percent milk and curd loss in sheep and goats herd due </a:t>
            </a:r>
          </a:p>
          <a:p>
            <a:pPr algn="l" rtl="0"/>
            <a:r>
              <a:rPr lang="en-US" sz="2000"/>
              <a:t>  to rate of infection with CNS according to the equations </a:t>
            </a:r>
          </a:p>
        </p:txBody>
      </p:sp>
      <p:graphicFrame>
        <p:nvGraphicFramePr>
          <p:cNvPr id="306179" name="Group 3"/>
          <p:cNvGraphicFramePr>
            <a:graphicFrameLocks noGrp="1"/>
          </p:cNvGraphicFramePr>
          <p:nvPr/>
        </p:nvGraphicFramePr>
        <p:xfrm>
          <a:off x="660400" y="3098800"/>
          <a:ext cx="7950200" cy="1642110"/>
        </p:xfrm>
        <a:graphic>
          <a:graphicData uri="http://schemas.openxmlformats.org/drawingml/2006/table">
            <a:tbl>
              <a:tblPr rtl="1"/>
              <a:tblGrid>
                <a:gridCol w="1325562"/>
                <a:gridCol w="1323975"/>
                <a:gridCol w="1325563"/>
                <a:gridCol w="1231900"/>
                <a:gridCol w="1417637"/>
                <a:gridCol w="1325563"/>
              </a:tblGrid>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Sheep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760,000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306216" name="Group 40"/>
          <p:cNvGraphicFramePr>
            <a:graphicFrameLocks noGrp="1"/>
          </p:cNvGraphicFramePr>
          <p:nvPr/>
        </p:nvGraphicFramePr>
        <p:xfrm>
          <a:off x="647700" y="4864100"/>
          <a:ext cx="7950200" cy="1642110"/>
        </p:xfrm>
        <a:graphic>
          <a:graphicData uri="http://schemas.openxmlformats.org/drawingml/2006/table">
            <a:tbl>
              <a:tblPr rtl="1"/>
              <a:tblGrid>
                <a:gridCol w="1325562"/>
                <a:gridCol w="1323975"/>
                <a:gridCol w="1325563"/>
                <a:gridCol w="1231900"/>
                <a:gridCol w="1417637"/>
                <a:gridCol w="1325563"/>
              </a:tblGrid>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Goat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640,000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920,000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00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306253" name="Group 77"/>
          <p:cNvGraphicFramePr>
            <a:graphicFrameLocks noGrp="1"/>
          </p:cNvGraphicFramePr>
          <p:nvPr/>
        </p:nvGraphicFramePr>
        <p:xfrm>
          <a:off x="3429000" y="2425700"/>
          <a:ext cx="5207000" cy="609600"/>
        </p:xfrm>
        <a:graphic>
          <a:graphicData uri="http://schemas.openxmlformats.org/drawingml/2006/table">
            <a:tbl>
              <a:tblPr rtl="1"/>
              <a:tblGrid>
                <a:gridCol w="1308100"/>
                <a:gridCol w="1346200"/>
                <a:gridCol w="1320800"/>
                <a:gridCol w="1231900"/>
              </a:tblGrid>
              <a:tr h="609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rPr>
                        <a:t>Herd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rPr>
                        <a:t>Half-udder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rPr>
                        <a:t>Herd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rPr>
                        <a:t>Half-udder model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306265" name="Group 89"/>
          <p:cNvGraphicFramePr>
            <a:graphicFrameLocks noGrp="1"/>
          </p:cNvGraphicFramePr>
          <p:nvPr/>
        </p:nvGraphicFramePr>
        <p:xfrm>
          <a:off x="685800" y="1752600"/>
          <a:ext cx="7950200" cy="627888"/>
        </p:xfrm>
        <a:graphic>
          <a:graphicData uri="http://schemas.openxmlformats.org/drawingml/2006/table">
            <a:tbl>
              <a:tblPr rtl="1"/>
              <a:tblGrid>
                <a:gridCol w="2641600"/>
                <a:gridCol w="2590800"/>
                <a:gridCol w="1384300"/>
                <a:gridCol w="1333500"/>
              </a:tblGrid>
              <a:tr h="4064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Total curd loss (%) </a:t>
                      </a:r>
                      <a:endPar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Miriam" pitchFamily="2" charset="-79"/>
                        </a:rPr>
                        <a:t>Milk loss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Projected</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Infection rate</a:t>
                      </a:r>
                      <a:r>
                        <a:rPr kumimoji="0" lang="en-US" sz="16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2000"/>
              <a:t>Milk yield (half) of sheep or goat infected with CNS specie in one gland and the contra-lateral being free.</a:t>
            </a:r>
            <a:br>
              <a:rPr lang="en-US" sz="2000"/>
            </a:br>
            <a:r>
              <a:rPr lang="arn-CL" sz="2000"/>
              <a:t>Open bars – S; Hatched bars – G</a:t>
            </a:r>
          </a:p>
        </p:txBody>
      </p:sp>
      <p:pic>
        <p:nvPicPr>
          <p:cNvPr id="206855" name="Picture 7"/>
          <p:cNvPicPr>
            <a:picLocks noGrp="1" noChangeAspect="1" noChangeArrowheads="1"/>
          </p:cNvPicPr>
          <p:nvPr>
            <p:ph idx="1"/>
          </p:nvPr>
        </p:nvPicPr>
        <p:blipFill>
          <a:blip r:embed="rId3" cstate="print"/>
          <a:srcRect/>
          <a:stretch>
            <a:fillRect/>
          </a:stretch>
        </p:blipFill>
        <p:spPr>
          <a:xfrm>
            <a:off x="1814513" y="2071688"/>
            <a:ext cx="5591175" cy="370522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endParaRPr lang="en-US"/>
          </a:p>
        </p:txBody>
      </p:sp>
      <p:graphicFrame>
        <p:nvGraphicFramePr>
          <p:cNvPr id="190469" name="Object 5"/>
          <p:cNvGraphicFramePr>
            <a:graphicFrameLocks noChangeAspect="1"/>
          </p:cNvGraphicFramePr>
          <p:nvPr/>
        </p:nvGraphicFramePr>
        <p:xfrm>
          <a:off x="1447800" y="2428875"/>
          <a:ext cx="6088063" cy="4071938"/>
        </p:xfrm>
        <a:graphic>
          <a:graphicData uri="http://schemas.openxmlformats.org/presentationml/2006/ole">
            <p:oleObj spid="_x0000_s3074" name="Chart" r:id="rId4" imgW="6096000" imgH="4069080" progId="MSGraph.Chart.8">
              <p:embed followColorScheme="full"/>
            </p:oleObj>
          </a:graphicData>
        </a:graphic>
      </p:graphicFrame>
      <p:sp>
        <p:nvSpPr>
          <p:cNvPr id="190470" name="Rectangle 6"/>
          <p:cNvSpPr>
            <a:spLocks noChangeArrowheads="1"/>
          </p:cNvSpPr>
          <p:nvPr/>
        </p:nvSpPr>
        <p:spPr bwMode="auto">
          <a:xfrm rot="-5388343">
            <a:off x="495300" y="3848100"/>
            <a:ext cx="1752600" cy="457200"/>
          </a:xfrm>
          <a:prstGeom prst="rect">
            <a:avLst/>
          </a:prstGeom>
          <a:solidFill>
            <a:schemeClr val="bg1"/>
          </a:solidFill>
          <a:ln w="12700">
            <a:solidFill>
              <a:schemeClr val="bg1"/>
            </a:solidFill>
            <a:miter lim="800000"/>
            <a:headEnd type="none" w="sm" len="sm"/>
            <a:tailEnd type="none" w="sm" len="sm"/>
          </a:ln>
          <a:effectLst/>
        </p:spPr>
        <p:txBody>
          <a:bodyPr wrap="none" anchor="ctr"/>
          <a:lstStyle/>
          <a:p>
            <a:pPr algn="ctr" eaLnBrk="0" hangingPunct="0"/>
            <a:r>
              <a:rPr lang="en-US" sz="2400">
                <a:latin typeface="Times New Roman" pitchFamily="18" charset="0"/>
              </a:rPr>
              <a:t>Lactose, g/L</a:t>
            </a:r>
          </a:p>
        </p:txBody>
      </p:sp>
      <p:sp>
        <p:nvSpPr>
          <p:cNvPr id="190471" name="Rectangle 7"/>
          <p:cNvSpPr>
            <a:spLocks noChangeArrowheads="1"/>
          </p:cNvSpPr>
          <p:nvPr/>
        </p:nvSpPr>
        <p:spPr bwMode="auto">
          <a:xfrm>
            <a:off x="569913" y="417513"/>
            <a:ext cx="8153400" cy="1563687"/>
          </a:xfrm>
          <a:prstGeom prst="rect">
            <a:avLst/>
          </a:prstGeom>
          <a:solidFill>
            <a:srgbClr val="CC6600"/>
          </a:solidFill>
          <a:ln w="9525">
            <a:solidFill>
              <a:schemeClr val="tx1"/>
            </a:solidFill>
            <a:miter lim="800000"/>
            <a:headEnd/>
            <a:tailEnd/>
          </a:ln>
          <a:effectLst/>
        </p:spPr>
        <p:txBody>
          <a:bodyPr anchor="ctr">
            <a:spAutoFit/>
          </a:bodyPr>
          <a:lstStyle/>
          <a:p>
            <a:pPr marL="457200" indent="-457200" algn="ctr" rtl="0" eaLnBrk="0" hangingPunct="0"/>
            <a:r>
              <a:rPr lang="en-US" sz="3200">
                <a:latin typeface="Times New Roman" pitchFamily="18" charset="0"/>
              </a:rPr>
              <a:t>Lactose concentration: sheep or goat with one</a:t>
            </a:r>
          </a:p>
          <a:p>
            <a:pPr marL="457200" indent="-457200" algn="ctr" rtl="0" eaLnBrk="0" hangingPunct="0"/>
            <a:r>
              <a:rPr lang="en-US" sz="3200">
                <a:latin typeface="Times New Roman" pitchFamily="18" charset="0"/>
              </a:rPr>
              <a:t>gland infected with CNS specie and the</a:t>
            </a:r>
          </a:p>
          <a:p>
            <a:pPr marL="457200" indent="-457200" algn="ctr" rtl="0" eaLnBrk="0" hangingPunct="0"/>
            <a:r>
              <a:rPr lang="en-US" sz="3200">
                <a:latin typeface="Times New Roman" pitchFamily="18" charset="0"/>
              </a:rPr>
              <a:t>contra-lateral being free </a:t>
            </a:r>
          </a:p>
        </p:txBody>
      </p:sp>
      <p:sp>
        <p:nvSpPr>
          <p:cNvPr id="190472" name="Rectangle 8"/>
          <p:cNvSpPr>
            <a:spLocks noChangeArrowheads="1"/>
          </p:cNvSpPr>
          <p:nvPr/>
        </p:nvSpPr>
        <p:spPr bwMode="auto">
          <a:xfrm>
            <a:off x="4976813" y="1962150"/>
            <a:ext cx="3698875" cy="835025"/>
          </a:xfrm>
          <a:prstGeom prst="rect">
            <a:avLst/>
          </a:prstGeom>
          <a:solidFill>
            <a:srgbClr val="99CCFF"/>
          </a:solidFill>
          <a:ln w="12700">
            <a:solidFill>
              <a:schemeClr val="tx1"/>
            </a:solidFill>
            <a:miter lim="800000"/>
            <a:headEnd type="none" w="sm" len="sm"/>
            <a:tailEnd type="none" w="sm" len="sm"/>
          </a:ln>
          <a:effectLst/>
        </p:spPr>
        <p:txBody>
          <a:bodyPr anchor="ctr">
            <a:spAutoFit/>
          </a:bodyPr>
          <a:lstStyle/>
          <a:p>
            <a:pPr algn="l" rtl="0" eaLnBrk="0" hangingPunct="0"/>
            <a:r>
              <a:rPr lang="en-US" sz="2400">
                <a:latin typeface="Times New Roman" pitchFamily="18" charset="0"/>
              </a:rPr>
              <a:t>Sheep   - 25.1%, P &lt; 0.0001</a:t>
            </a:r>
          </a:p>
          <a:p>
            <a:pPr algn="l" rtl="0" eaLnBrk="0" hangingPunct="0"/>
            <a:r>
              <a:rPr lang="en-US" sz="2400">
                <a:latin typeface="Times New Roman" pitchFamily="18" charset="0"/>
              </a:rPr>
              <a:t>Goat     - 11.3%, P &lt; 0.004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6" name="Object 4"/>
          <p:cNvGraphicFramePr>
            <a:graphicFrameLocks noChangeAspect="1"/>
          </p:cNvGraphicFramePr>
          <p:nvPr/>
        </p:nvGraphicFramePr>
        <p:xfrm>
          <a:off x="1133475" y="2000250"/>
          <a:ext cx="6657975" cy="4452938"/>
        </p:xfrm>
        <a:graphic>
          <a:graphicData uri="http://schemas.openxmlformats.org/presentationml/2006/ole">
            <p:oleObj spid="_x0000_s4098" name="Chart" r:id="rId4" imgW="6096000" imgH="4069080" progId="MSGraph.Chart.8">
              <p:embed followColorScheme="full"/>
            </p:oleObj>
          </a:graphicData>
        </a:graphic>
      </p:graphicFrame>
      <p:sp>
        <p:nvSpPr>
          <p:cNvPr id="197637" name="Rectangle 5"/>
          <p:cNvSpPr>
            <a:spLocks noChangeArrowheads="1"/>
          </p:cNvSpPr>
          <p:nvPr/>
        </p:nvSpPr>
        <p:spPr bwMode="auto">
          <a:xfrm>
            <a:off x="595313" y="360363"/>
            <a:ext cx="7959725" cy="1563687"/>
          </a:xfrm>
          <a:prstGeom prst="rect">
            <a:avLst/>
          </a:prstGeom>
          <a:solidFill>
            <a:srgbClr val="CC6600"/>
          </a:solidFill>
          <a:ln w="9525">
            <a:solidFill>
              <a:schemeClr val="tx1"/>
            </a:solidFill>
            <a:miter lim="800000"/>
            <a:headEnd/>
            <a:tailEnd/>
          </a:ln>
          <a:effectLst/>
        </p:spPr>
        <p:txBody>
          <a:bodyPr wrap="none" anchor="ctr">
            <a:spAutoFit/>
          </a:bodyPr>
          <a:lstStyle/>
          <a:p>
            <a:pPr marL="457200" indent="-457200" algn="ctr" rtl="0" eaLnBrk="0" hangingPunct="0"/>
            <a:r>
              <a:rPr lang="en-US" sz="3200">
                <a:latin typeface="Times New Roman" pitchFamily="18" charset="0"/>
              </a:rPr>
              <a:t>The ratio in the reduction in milk yield between</a:t>
            </a:r>
          </a:p>
          <a:p>
            <a:pPr marL="457200" indent="-457200" algn="ctr" rtl="0" eaLnBrk="0" hangingPunct="0"/>
            <a:r>
              <a:rPr lang="en-US" sz="3200">
                <a:latin typeface="Times New Roman" pitchFamily="18" charset="0"/>
              </a:rPr>
              <a:t>goats and sheep in comparison to the ratio of </a:t>
            </a:r>
          </a:p>
          <a:p>
            <a:pPr marL="457200" indent="-457200" algn="ctr" rtl="0" eaLnBrk="0" hangingPunct="0"/>
            <a:r>
              <a:rPr lang="en-US" sz="3200">
                <a:latin typeface="Times New Roman" pitchFamily="18" charset="0"/>
              </a:rPr>
              <a:t>reduction in lactose concentration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solidFill>
                  <a:srgbClr val="FF0000"/>
                </a:solidFill>
              </a:rPr>
              <a:t>Conclusion</a:t>
            </a:r>
          </a:p>
        </p:txBody>
      </p:sp>
      <p:sp>
        <p:nvSpPr>
          <p:cNvPr id="204803" name="Rectangle 3"/>
          <p:cNvSpPr>
            <a:spLocks noGrp="1" noChangeArrowheads="1"/>
          </p:cNvSpPr>
          <p:nvPr>
            <p:ph type="body" idx="1"/>
          </p:nvPr>
        </p:nvSpPr>
        <p:spPr>
          <a:xfrm>
            <a:off x="523875" y="2200275"/>
            <a:ext cx="8143875" cy="2289175"/>
          </a:xfrm>
          <a:noFill/>
        </p:spPr>
        <p:txBody>
          <a:bodyPr>
            <a:spAutoFit/>
          </a:bodyPr>
          <a:lstStyle/>
          <a:p>
            <a:pPr algn="l" rtl="0"/>
            <a:r>
              <a:rPr lang="en-US" sz="3600" b="1"/>
              <a:t>The greater reduction in lactose concentration in infected glands of sheep than in goats, explains the higher loss of milk yield in sheep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endParaRPr lang="en-US"/>
          </a:p>
        </p:txBody>
      </p:sp>
      <p:graphicFrame>
        <p:nvGraphicFramePr>
          <p:cNvPr id="191492" name="Object 4"/>
          <p:cNvGraphicFramePr>
            <a:graphicFrameLocks noChangeAspect="1"/>
          </p:cNvGraphicFramePr>
          <p:nvPr/>
        </p:nvGraphicFramePr>
        <p:xfrm>
          <a:off x="1543050" y="2409825"/>
          <a:ext cx="6088063" cy="4071938"/>
        </p:xfrm>
        <a:graphic>
          <a:graphicData uri="http://schemas.openxmlformats.org/presentationml/2006/ole">
            <p:oleObj spid="_x0000_s5122" name="Chart" r:id="rId4" imgW="6096000" imgH="4069080" progId="MSGraph.Chart.8">
              <p:embed followColorScheme="full"/>
            </p:oleObj>
          </a:graphicData>
        </a:graphic>
      </p:graphicFrame>
      <p:sp>
        <p:nvSpPr>
          <p:cNvPr id="191493" name="Rectangle 5"/>
          <p:cNvSpPr>
            <a:spLocks noChangeArrowheads="1"/>
          </p:cNvSpPr>
          <p:nvPr/>
        </p:nvSpPr>
        <p:spPr bwMode="auto">
          <a:xfrm rot="-5388343">
            <a:off x="495300" y="3848100"/>
            <a:ext cx="1752600" cy="457200"/>
          </a:xfrm>
          <a:prstGeom prst="rect">
            <a:avLst/>
          </a:prstGeom>
          <a:solidFill>
            <a:schemeClr val="bg1"/>
          </a:solidFill>
          <a:ln w="12700">
            <a:solidFill>
              <a:schemeClr val="bg1"/>
            </a:solidFill>
            <a:miter lim="800000"/>
            <a:headEnd type="none" w="sm" len="sm"/>
            <a:tailEnd type="none" w="sm" len="sm"/>
          </a:ln>
          <a:effectLst/>
        </p:spPr>
        <p:txBody>
          <a:bodyPr wrap="none" anchor="ctr"/>
          <a:lstStyle/>
          <a:p>
            <a:pPr algn="ctr" eaLnBrk="0" hangingPunct="0"/>
            <a:r>
              <a:rPr lang="en-US" sz="2400">
                <a:latin typeface="Times New Roman" pitchFamily="18" charset="0"/>
              </a:rPr>
              <a:t>P-p, g/L</a:t>
            </a:r>
          </a:p>
        </p:txBody>
      </p:sp>
      <p:sp>
        <p:nvSpPr>
          <p:cNvPr id="191494" name="Rectangle 6"/>
          <p:cNvSpPr>
            <a:spLocks noChangeArrowheads="1"/>
          </p:cNvSpPr>
          <p:nvPr/>
        </p:nvSpPr>
        <p:spPr bwMode="auto">
          <a:xfrm>
            <a:off x="531813" y="406400"/>
            <a:ext cx="8153400" cy="1563688"/>
          </a:xfrm>
          <a:prstGeom prst="rect">
            <a:avLst/>
          </a:prstGeom>
          <a:solidFill>
            <a:srgbClr val="CC6600"/>
          </a:solidFill>
          <a:ln w="9525">
            <a:solidFill>
              <a:schemeClr val="tx1"/>
            </a:solidFill>
            <a:miter lim="800000"/>
            <a:headEnd/>
            <a:tailEnd/>
          </a:ln>
          <a:effectLst/>
        </p:spPr>
        <p:txBody>
          <a:bodyPr anchor="ctr">
            <a:spAutoFit/>
          </a:bodyPr>
          <a:lstStyle/>
          <a:p>
            <a:pPr marL="457200" indent="-457200" algn="ctr"/>
            <a:r>
              <a:rPr lang="en-US" sz="3200">
                <a:latin typeface="Times New Roman" pitchFamily="18" charset="0"/>
                <a:cs typeface="Times New Roman" pitchFamily="18" charset="0"/>
              </a:rPr>
              <a:t>Proteose-peptone concentration: sheep or goat with one gland infected with CNS specie</a:t>
            </a:r>
          </a:p>
          <a:p>
            <a:pPr marL="457200" indent="-457200" algn="ctr"/>
            <a:r>
              <a:rPr lang="en-US" sz="3200">
                <a:latin typeface="Times New Roman" pitchFamily="18" charset="0"/>
                <a:cs typeface="Times New Roman" pitchFamily="18" charset="0"/>
              </a:rPr>
              <a:t>and the contra-lateral being free </a:t>
            </a:r>
          </a:p>
        </p:txBody>
      </p:sp>
      <p:sp>
        <p:nvSpPr>
          <p:cNvPr id="191495" name="Rectangle 7"/>
          <p:cNvSpPr>
            <a:spLocks noChangeArrowheads="1"/>
          </p:cNvSpPr>
          <p:nvPr/>
        </p:nvSpPr>
        <p:spPr bwMode="auto">
          <a:xfrm>
            <a:off x="4873625" y="1927225"/>
            <a:ext cx="3536950" cy="835025"/>
          </a:xfrm>
          <a:prstGeom prst="rect">
            <a:avLst/>
          </a:prstGeom>
          <a:solidFill>
            <a:srgbClr val="99CCFF"/>
          </a:solidFill>
          <a:ln w="12700">
            <a:solidFill>
              <a:schemeClr val="tx1"/>
            </a:solidFill>
            <a:miter lim="800000"/>
            <a:headEnd type="none" w="sm" len="sm"/>
            <a:tailEnd type="none" w="sm" len="sm"/>
          </a:ln>
          <a:effectLst/>
        </p:spPr>
        <p:txBody>
          <a:bodyPr wrap="none" anchor="ctr">
            <a:spAutoFit/>
          </a:bodyPr>
          <a:lstStyle/>
          <a:p>
            <a:pPr algn="l" eaLnBrk="0" hangingPunct="0"/>
            <a:r>
              <a:rPr lang="en-US" sz="2400">
                <a:latin typeface="Times New Roman" pitchFamily="18" charset="0"/>
              </a:rPr>
              <a:t>Sheep  + 247%, P &lt; 0.0001</a:t>
            </a:r>
          </a:p>
          <a:p>
            <a:pPr algn="l" eaLnBrk="0" hangingPunct="0"/>
            <a:r>
              <a:rPr lang="en-US" sz="2400">
                <a:latin typeface="Times New Roman" pitchFamily="18" charset="0"/>
              </a:rPr>
              <a:t>Goat     +151%, P &lt; 0.0001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40" name="Object 4"/>
          <p:cNvGraphicFramePr>
            <a:graphicFrameLocks noChangeAspect="1"/>
          </p:cNvGraphicFramePr>
          <p:nvPr/>
        </p:nvGraphicFramePr>
        <p:xfrm>
          <a:off x="1447800" y="2371725"/>
          <a:ext cx="6088063" cy="4071938"/>
        </p:xfrm>
        <a:graphic>
          <a:graphicData uri="http://schemas.openxmlformats.org/presentationml/2006/ole">
            <p:oleObj spid="_x0000_s6146" name="Chart" r:id="rId4" imgW="6096000" imgH="4069080" progId="MSGraph.Chart.8">
              <p:embed followColorScheme="full"/>
            </p:oleObj>
          </a:graphicData>
        </a:graphic>
      </p:graphicFrame>
      <p:sp>
        <p:nvSpPr>
          <p:cNvPr id="193541" name="Rectangle 5"/>
          <p:cNvSpPr>
            <a:spLocks noChangeArrowheads="1"/>
          </p:cNvSpPr>
          <p:nvPr/>
        </p:nvSpPr>
        <p:spPr bwMode="auto">
          <a:xfrm rot="-5388343">
            <a:off x="495300" y="3848100"/>
            <a:ext cx="1752600" cy="457200"/>
          </a:xfrm>
          <a:prstGeom prst="rect">
            <a:avLst/>
          </a:prstGeom>
          <a:solidFill>
            <a:schemeClr val="bg1"/>
          </a:solidFill>
          <a:ln w="12700">
            <a:solidFill>
              <a:schemeClr val="bg1"/>
            </a:solidFill>
            <a:miter lim="800000"/>
            <a:headEnd type="none" w="sm" len="sm"/>
            <a:tailEnd type="none" w="sm" len="sm"/>
          </a:ln>
          <a:effectLst/>
        </p:spPr>
        <p:txBody>
          <a:bodyPr wrap="none" anchor="ctr"/>
          <a:lstStyle/>
          <a:p>
            <a:pPr algn="ctr" eaLnBrk="0" hangingPunct="0"/>
            <a:r>
              <a:rPr lang="en-US" sz="2400">
                <a:latin typeface="Times New Roman" pitchFamily="18" charset="0"/>
              </a:rPr>
              <a:t>Ca, mmol</a:t>
            </a:r>
          </a:p>
        </p:txBody>
      </p:sp>
      <p:sp>
        <p:nvSpPr>
          <p:cNvPr id="193542" name="Rectangle 6"/>
          <p:cNvSpPr>
            <a:spLocks noChangeArrowheads="1"/>
          </p:cNvSpPr>
          <p:nvPr/>
        </p:nvSpPr>
        <p:spPr bwMode="auto">
          <a:xfrm>
            <a:off x="674688" y="406400"/>
            <a:ext cx="7820025" cy="1563688"/>
          </a:xfrm>
          <a:prstGeom prst="rect">
            <a:avLst/>
          </a:prstGeom>
          <a:solidFill>
            <a:srgbClr val="CC6600"/>
          </a:solidFill>
          <a:ln w="9525">
            <a:solidFill>
              <a:schemeClr val="tx1"/>
            </a:solidFill>
            <a:miter lim="800000"/>
            <a:headEnd/>
            <a:tailEnd/>
          </a:ln>
          <a:effectLst/>
        </p:spPr>
        <p:txBody>
          <a:bodyPr anchor="ctr">
            <a:spAutoFit/>
          </a:bodyPr>
          <a:lstStyle/>
          <a:p>
            <a:pPr marL="457200" indent="-457200" algn="ctr" rtl="0"/>
            <a:r>
              <a:rPr lang="en-US" sz="3200">
                <a:latin typeface="Times New Roman" pitchFamily="18" charset="0"/>
                <a:cs typeface="Times New Roman" pitchFamily="18" charset="0"/>
              </a:rPr>
              <a:t>Ca activity: sheep or goat with one gland infected with CNS specie and the</a:t>
            </a:r>
          </a:p>
          <a:p>
            <a:pPr marL="457200" indent="-457200" algn="ctr"/>
            <a:r>
              <a:rPr lang="en-US" sz="3200">
                <a:latin typeface="Times New Roman" pitchFamily="18" charset="0"/>
                <a:cs typeface="Times New Roman" pitchFamily="18" charset="0"/>
              </a:rPr>
              <a:t>contra-lateral being free </a:t>
            </a:r>
          </a:p>
        </p:txBody>
      </p:sp>
      <p:sp>
        <p:nvSpPr>
          <p:cNvPr id="193543" name="Rectangle 7"/>
          <p:cNvSpPr>
            <a:spLocks noChangeArrowheads="1"/>
          </p:cNvSpPr>
          <p:nvPr/>
        </p:nvSpPr>
        <p:spPr bwMode="auto">
          <a:xfrm>
            <a:off x="4892675" y="1936750"/>
            <a:ext cx="3390900" cy="835025"/>
          </a:xfrm>
          <a:prstGeom prst="rect">
            <a:avLst/>
          </a:prstGeom>
          <a:solidFill>
            <a:srgbClr val="99CCFF"/>
          </a:solidFill>
          <a:ln w="12700">
            <a:solidFill>
              <a:schemeClr val="tx1"/>
            </a:solidFill>
            <a:miter lim="800000"/>
            <a:headEnd type="none" w="sm" len="sm"/>
            <a:tailEnd type="none" w="sm" len="sm"/>
          </a:ln>
          <a:effectLst/>
        </p:spPr>
        <p:txBody>
          <a:bodyPr wrap="none" anchor="ctr">
            <a:spAutoFit/>
          </a:bodyPr>
          <a:lstStyle/>
          <a:p>
            <a:pPr algn="l" eaLnBrk="0" hangingPunct="0"/>
            <a:r>
              <a:rPr lang="en-US" sz="2400">
                <a:latin typeface="Times New Roman" pitchFamily="18" charset="0"/>
              </a:rPr>
              <a:t>Sheep  - 30.1%, P &lt; 0.002</a:t>
            </a:r>
          </a:p>
          <a:p>
            <a:pPr algn="l" eaLnBrk="0" hangingPunct="0"/>
            <a:r>
              <a:rPr lang="en-US" sz="2400">
                <a:latin typeface="Times New Roman" pitchFamily="18" charset="0"/>
              </a:rPr>
              <a:t>Goat     -14.2%, P &lt; 0.002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solidFill>
                  <a:srgbClr val="FF0000"/>
                </a:solidFill>
              </a:rPr>
              <a:t>Conclusions</a:t>
            </a:r>
          </a:p>
        </p:txBody>
      </p:sp>
      <p:sp>
        <p:nvSpPr>
          <p:cNvPr id="199683" name="Rectangle 3"/>
          <p:cNvSpPr>
            <a:spLocks noGrp="1" noChangeArrowheads="1"/>
          </p:cNvSpPr>
          <p:nvPr>
            <p:ph type="body" idx="1"/>
          </p:nvPr>
        </p:nvSpPr>
        <p:spPr>
          <a:xfrm>
            <a:off x="390525" y="1905000"/>
            <a:ext cx="8601075" cy="4038600"/>
          </a:xfrm>
        </p:spPr>
        <p:txBody>
          <a:bodyPr/>
          <a:lstStyle/>
          <a:p>
            <a:pPr algn="l" rtl="0"/>
            <a:r>
              <a:rPr lang="en-US" dirty="0"/>
              <a:t>In both goats and sheep, infection is associated with increased casein degradation</a:t>
            </a:r>
          </a:p>
          <a:p>
            <a:pPr algn="l" rtl="0"/>
            <a:r>
              <a:rPr lang="en-US" dirty="0"/>
              <a:t>The increase in casein degradation is greater in sheep then in goats</a:t>
            </a:r>
          </a:p>
          <a:p>
            <a:pPr algn="l" rtl="0"/>
            <a:r>
              <a:rPr lang="en-US" dirty="0"/>
              <a:t>Measurement of Ca activity is potentially a convenient and cheap method to track casein degradation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2" name="Object 4"/>
          <p:cNvGraphicFramePr>
            <a:graphicFrameLocks noChangeAspect="1"/>
          </p:cNvGraphicFramePr>
          <p:nvPr/>
        </p:nvGraphicFramePr>
        <p:xfrm>
          <a:off x="1447800" y="2514600"/>
          <a:ext cx="6088063" cy="4071938"/>
        </p:xfrm>
        <a:graphic>
          <a:graphicData uri="http://schemas.openxmlformats.org/presentationml/2006/ole">
            <p:oleObj spid="_x0000_s7170" name="Chart" r:id="rId4" imgW="6096000" imgH="4069080" progId="MSGraph.Chart.8">
              <p:embed followColorScheme="full"/>
            </p:oleObj>
          </a:graphicData>
        </a:graphic>
      </p:graphicFrame>
      <p:sp>
        <p:nvSpPr>
          <p:cNvPr id="196613" name="Rectangle 5"/>
          <p:cNvSpPr>
            <a:spLocks noChangeArrowheads="1"/>
          </p:cNvSpPr>
          <p:nvPr/>
        </p:nvSpPr>
        <p:spPr bwMode="auto">
          <a:xfrm rot="-5388343">
            <a:off x="-90488" y="4079876"/>
            <a:ext cx="2790825" cy="469900"/>
          </a:xfrm>
          <a:prstGeom prst="rect">
            <a:avLst/>
          </a:prstGeom>
          <a:solidFill>
            <a:schemeClr val="bg1"/>
          </a:solidFill>
          <a:ln w="12700">
            <a:solidFill>
              <a:schemeClr val="bg1"/>
            </a:solidFill>
            <a:miter lim="800000"/>
            <a:headEnd type="none" w="sm" len="sm"/>
            <a:tailEnd type="none" w="sm" len="sm"/>
          </a:ln>
          <a:effectLst/>
        </p:spPr>
        <p:txBody>
          <a:bodyPr wrap="none" anchor="ctr">
            <a:spAutoFit/>
          </a:bodyPr>
          <a:lstStyle/>
          <a:p>
            <a:pPr algn="ctr" eaLnBrk="0" hangingPunct="0"/>
            <a:r>
              <a:rPr lang="en-US" sz="2400">
                <a:latin typeface="Times New Roman" pitchFamily="18" charset="0"/>
              </a:rPr>
              <a:t>PL activity, units/mL</a:t>
            </a:r>
          </a:p>
        </p:txBody>
      </p:sp>
      <p:sp>
        <p:nvSpPr>
          <p:cNvPr id="196614" name="Rectangle 6"/>
          <p:cNvSpPr>
            <a:spLocks noChangeArrowheads="1"/>
          </p:cNvSpPr>
          <p:nvPr/>
        </p:nvSpPr>
        <p:spPr bwMode="auto">
          <a:xfrm>
            <a:off x="588963" y="330200"/>
            <a:ext cx="7967662" cy="1563688"/>
          </a:xfrm>
          <a:prstGeom prst="rect">
            <a:avLst/>
          </a:prstGeom>
          <a:solidFill>
            <a:srgbClr val="CC6600"/>
          </a:solidFill>
          <a:ln w="9525">
            <a:solidFill>
              <a:schemeClr val="tx1"/>
            </a:solidFill>
            <a:miter lim="800000"/>
            <a:headEnd/>
            <a:tailEnd/>
          </a:ln>
          <a:effectLst/>
        </p:spPr>
        <p:txBody>
          <a:bodyPr anchor="ctr">
            <a:spAutoFit/>
          </a:bodyPr>
          <a:lstStyle/>
          <a:p>
            <a:pPr marL="457200" indent="-457200" algn="ctr" rtl="0"/>
            <a:r>
              <a:rPr lang="en-US" sz="3200">
                <a:latin typeface="Times New Roman" pitchFamily="18" charset="0"/>
                <a:cs typeface="Times New Roman" pitchFamily="18" charset="0"/>
              </a:rPr>
              <a:t>Plasmin activity: sheep or goat with one gland infected with CNS specie and the</a:t>
            </a:r>
          </a:p>
          <a:p>
            <a:pPr marL="457200" indent="-457200" algn="ctr"/>
            <a:r>
              <a:rPr lang="en-US" sz="3200">
                <a:latin typeface="Times New Roman" pitchFamily="18" charset="0"/>
                <a:cs typeface="Times New Roman" pitchFamily="18" charset="0"/>
              </a:rPr>
              <a:t>contra-lateral being free </a:t>
            </a:r>
          </a:p>
        </p:txBody>
      </p:sp>
      <p:sp>
        <p:nvSpPr>
          <p:cNvPr id="196615" name="Rectangle 7"/>
          <p:cNvSpPr>
            <a:spLocks noChangeArrowheads="1"/>
          </p:cNvSpPr>
          <p:nvPr/>
        </p:nvSpPr>
        <p:spPr bwMode="auto">
          <a:xfrm>
            <a:off x="4806950" y="1862138"/>
            <a:ext cx="3689350" cy="835025"/>
          </a:xfrm>
          <a:prstGeom prst="rect">
            <a:avLst/>
          </a:prstGeom>
          <a:solidFill>
            <a:srgbClr val="99CCFF"/>
          </a:solidFill>
          <a:ln w="12700">
            <a:solidFill>
              <a:schemeClr val="tx1"/>
            </a:solidFill>
            <a:miter lim="800000"/>
            <a:headEnd type="none" w="sm" len="sm"/>
            <a:tailEnd type="none" w="sm" len="sm"/>
          </a:ln>
          <a:effectLst/>
        </p:spPr>
        <p:txBody>
          <a:bodyPr wrap="none" anchor="ctr">
            <a:spAutoFit/>
          </a:bodyPr>
          <a:lstStyle/>
          <a:p>
            <a:pPr algn="l" eaLnBrk="0" hangingPunct="0"/>
            <a:r>
              <a:rPr lang="en-US" sz="2400">
                <a:latin typeface="Times New Roman" pitchFamily="18" charset="0"/>
                <a:cs typeface="Times New Roman" pitchFamily="18" charset="0"/>
              </a:rPr>
              <a:t>Sheep   + 73.7%, P &lt; 0.0007</a:t>
            </a:r>
          </a:p>
          <a:p>
            <a:pPr algn="l" eaLnBrk="0" hangingPunct="0"/>
            <a:r>
              <a:rPr lang="en-US" sz="2400">
                <a:latin typeface="Times New Roman" pitchFamily="18" charset="0"/>
                <a:cs typeface="Times New Roman" pitchFamily="18" charset="0"/>
              </a:rPr>
              <a:t>Goat     + 195%,  P &lt; 0.0003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454426" y="299776"/>
            <a:ext cx="8134350" cy="6089650"/>
          </a:xfrm>
          <a:prstGeom prst="rect">
            <a:avLst/>
          </a:prstGeom>
          <a:solidFill>
            <a:srgbClr val="00CCFF"/>
          </a:solidFill>
          <a:ln w="9525">
            <a:solidFill>
              <a:schemeClr val="tx1"/>
            </a:solidFill>
            <a:miter lim="800000"/>
            <a:headEnd/>
            <a:tailEnd/>
          </a:ln>
        </p:spPr>
        <p:txBody>
          <a:bodyPr wrap="none" anchor="ctr"/>
          <a:lstStyle/>
          <a:p>
            <a:pPr algn="ctr" eaLnBrk="0" hangingPunct="0"/>
            <a:r>
              <a:rPr lang="en-US" sz="2800" b="1" u="sng" dirty="0" smtClean="0"/>
              <a:t>Dr. Nissim Silanikove</a:t>
            </a:r>
            <a:endParaRPr lang="en-US" sz="3200" dirty="0" smtClean="0"/>
          </a:p>
          <a:p>
            <a:pPr algn="ctr" rtl="0" eaLnBrk="0" hangingPunct="0"/>
            <a:r>
              <a:rPr lang="en-US" sz="2400" dirty="0" smtClean="0"/>
              <a:t>Biology of lactation Lab.</a:t>
            </a:r>
          </a:p>
          <a:p>
            <a:pPr algn="ctr" eaLnBrk="0" hangingPunct="0"/>
            <a:r>
              <a:rPr lang="en-US" sz="2400" dirty="0" smtClean="0"/>
              <a:t>     Agricultural Research Organization,</a:t>
            </a:r>
          </a:p>
          <a:p>
            <a:pPr algn="ctr" eaLnBrk="0" hangingPunct="0"/>
            <a:r>
              <a:rPr lang="en-US" sz="2400" dirty="0" smtClean="0"/>
              <a:t>The </a:t>
            </a:r>
            <a:r>
              <a:rPr lang="en-US" sz="2400" dirty="0" err="1" smtClean="0"/>
              <a:t>Volcani</a:t>
            </a:r>
            <a:r>
              <a:rPr lang="en-US" sz="2400" dirty="0" smtClean="0"/>
              <a:t> Center, Israel</a:t>
            </a:r>
          </a:p>
          <a:p>
            <a:pPr algn="ctr" rtl="0" eaLnBrk="0" hangingPunct="0"/>
            <a:endParaRPr lang="en-US" dirty="0" smtClean="0"/>
          </a:p>
          <a:p>
            <a:pPr algn="ctr" rtl="0" eaLnBrk="0" hangingPunct="0"/>
            <a:r>
              <a:rPr lang="en-US" dirty="0" smtClean="0"/>
              <a:t> </a:t>
            </a:r>
            <a:endParaRPr lang="en-US" sz="3200" u="sng" dirty="0" smtClean="0"/>
          </a:p>
          <a:p>
            <a:pPr algn="ctr" rtl="0" eaLnBrk="0" hangingPunct="0"/>
            <a:r>
              <a:rPr lang="en-US" sz="2800" b="1" u="sng" dirty="0" smtClean="0"/>
              <a:t>Dr. Uzi Merin, Dr. Gabriel Leitner</a:t>
            </a:r>
          </a:p>
          <a:p>
            <a:pPr algn="ctr" rtl="0" eaLnBrk="0" hangingPunct="0"/>
            <a:r>
              <a:rPr lang="en-US" sz="2400" dirty="0" smtClean="0"/>
              <a:t>National Mastitis Reference Center,</a:t>
            </a:r>
          </a:p>
          <a:p>
            <a:pPr algn="ctr" rtl="0" eaLnBrk="0" hangingPunct="0"/>
            <a:r>
              <a:rPr lang="en-US" sz="2400" dirty="0" err="1" smtClean="0"/>
              <a:t>Kimron</a:t>
            </a:r>
            <a:r>
              <a:rPr lang="en-US" sz="2400" dirty="0" smtClean="0"/>
              <a:t> Veterinary Institute, Israel</a:t>
            </a:r>
          </a:p>
          <a:p>
            <a:pPr algn="ctr" eaLnBrk="0" hangingPunct="0"/>
            <a:r>
              <a:rPr lang="en-US" sz="2400" dirty="0" smtClean="0"/>
              <a:t>Agricultural Research Organization,</a:t>
            </a:r>
          </a:p>
          <a:p>
            <a:pPr algn="ctr" eaLnBrk="0" hangingPunct="0"/>
            <a:r>
              <a:rPr lang="en-US" sz="2400" dirty="0" smtClean="0"/>
              <a:t>The </a:t>
            </a:r>
            <a:r>
              <a:rPr lang="en-US" sz="2400" dirty="0" err="1" smtClean="0"/>
              <a:t>Volcani</a:t>
            </a:r>
            <a:r>
              <a:rPr lang="en-US" sz="2400" dirty="0" smtClean="0"/>
              <a:t> Center, Israel</a:t>
            </a:r>
            <a:endParaRPr lang="en-US" sz="2400" dirty="0"/>
          </a:p>
        </p:txBody>
      </p:sp>
      <p:pic>
        <p:nvPicPr>
          <p:cNvPr id="121859" name="Picture 1027"/>
          <p:cNvPicPr>
            <a:picLocks noChangeArrowheads="1"/>
          </p:cNvPicPr>
          <p:nvPr/>
        </p:nvPicPr>
        <p:blipFill>
          <a:blip r:embed="rId3" cstate="print"/>
          <a:srcRect/>
          <a:stretch>
            <a:fillRect/>
          </a:stretch>
        </p:blipFill>
        <p:spPr bwMode="auto">
          <a:xfrm>
            <a:off x="7020272" y="4437112"/>
            <a:ext cx="1468674" cy="1722115"/>
          </a:xfrm>
          <a:prstGeom prst="rect">
            <a:avLst/>
          </a:prstGeom>
          <a:gradFill rotWithShape="0">
            <a:gsLst>
              <a:gs pos="0">
                <a:schemeClr val="accent2">
                  <a:gamma/>
                  <a:shade val="69804"/>
                  <a:invGamma/>
                </a:schemeClr>
              </a:gs>
              <a:gs pos="100000">
                <a:schemeClr val="accent2"/>
              </a:gs>
            </a:gsLst>
            <a:lin ang="5400000" scaled="1"/>
          </a:gradFill>
          <a:ln w="76200">
            <a:solidFill>
              <a:schemeClr val="tx1"/>
            </a:solidFill>
            <a:miter lim="800000"/>
            <a:headEnd/>
            <a:tailEnd/>
          </a:ln>
          <a:effectLst>
            <a:outerShdw dist="107763" dir="2700000" algn="ctr" rotWithShape="0">
              <a:schemeClr val="bg2"/>
            </a:outerShdw>
          </a:effectLst>
        </p:spPr>
      </p:pic>
      <p:pic>
        <p:nvPicPr>
          <p:cNvPr id="12292" name="Picture 1028"/>
          <p:cNvPicPr>
            <a:picLocks noChangeAspect="1" noChangeArrowheads="1"/>
          </p:cNvPicPr>
          <p:nvPr/>
        </p:nvPicPr>
        <p:blipFill>
          <a:blip r:embed="rId4" cstate="print"/>
          <a:srcRect/>
          <a:stretch>
            <a:fillRect/>
          </a:stretch>
        </p:blipFill>
        <p:spPr bwMode="auto">
          <a:xfrm>
            <a:off x="474562" y="316897"/>
            <a:ext cx="1935162" cy="1908175"/>
          </a:xfrm>
          <a:prstGeom prst="rect">
            <a:avLst/>
          </a:prstGeom>
          <a:noFill/>
          <a:ln w="9525">
            <a:noFill/>
            <a:miter lim="800000"/>
            <a:headEnd/>
            <a:tailEnd/>
          </a:ln>
        </p:spPr>
      </p:pic>
      <p:pic>
        <p:nvPicPr>
          <p:cNvPr id="5" name="Picture 1028"/>
          <p:cNvPicPr>
            <a:picLocks noChangeAspect="1" noChangeArrowheads="1"/>
          </p:cNvPicPr>
          <p:nvPr/>
        </p:nvPicPr>
        <p:blipFill>
          <a:blip r:embed="rId4" cstate="print"/>
          <a:srcRect/>
          <a:stretch>
            <a:fillRect/>
          </a:stretch>
        </p:blipFill>
        <p:spPr bwMode="auto">
          <a:xfrm>
            <a:off x="395536" y="4437112"/>
            <a:ext cx="1935162" cy="190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Object 2"/>
          <p:cNvGraphicFramePr>
            <a:graphicFrameLocks noChangeAspect="1"/>
          </p:cNvGraphicFramePr>
          <p:nvPr/>
        </p:nvGraphicFramePr>
        <p:xfrm>
          <a:off x="565150" y="730250"/>
          <a:ext cx="5694363" cy="5267325"/>
        </p:xfrm>
        <a:graphic>
          <a:graphicData uri="http://schemas.openxmlformats.org/presentationml/2006/ole">
            <p:oleObj spid="_x0000_s8194" name="Bitmap Image" r:id="rId4" imgW="7228571" imgH="7582958" progId="PBrush">
              <p:embed/>
            </p:oleObj>
          </a:graphicData>
        </a:graphic>
      </p:graphicFrame>
      <p:sp>
        <p:nvSpPr>
          <p:cNvPr id="279555" name="AutoShape 3"/>
          <p:cNvSpPr>
            <a:spLocks/>
          </p:cNvSpPr>
          <p:nvPr/>
        </p:nvSpPr>
        <p:spPr bwMode="auto">
          <a:xfrm>
            <a:off x="3886200" y="4625975"/>
            <a:ext cx="200025" cy="1109663"/>
          </a:xfrm>
          <a:prstGeom prst="rightBrace">
            <a:avLst>
              <a:gd name="adj1" fmla="val 46230"/>
              <a:gd name="adj2" fmla="val 50000"/>
            </a:avLst>
          </a:prstGeom>
          <a:noFill/>
          <a:ln w="38100">
            <a:solidFill>
              <a:schemeClr val="tx1"/>
            </a:solidFill>
            <a:round/>
            <a:headEnd/>
            <a:tailEnd/>
          </a:ln>
          <a:effectLst/>
        </p:spPr>
        <p:txBody>
          <a:bodyPr wrap="none" anchor="ctr"/>
          <a:lstStyle/>
          <a:p>
            <a:pPr algn="ctr"/>
            <a:endParaRPr lang="en-US">
              <a:solidFill>
                <a:schemeClr val="bg2"/>
              </a:solidFill>
            </a:endParaRPr>
          </a:p>
        </p:txBody>
      </p:sp>
      <p:sp>
        <p:nvSpPr>
          <p:cNvPr id="279556" name="AutoShape 4"/>
          <p:cNvSpPr>
            <a:spLocks/>
          </p:cNvSpPr>
          <p:nvPr/>
        </p:nvSpPr>
        <p:spPr bwMode="auto">
          <a:xfrm>
            <a:off x="1873250" y="5148263"/>
            <a:ext cx="171450" cy="581025"/>
          </a:xfrm>
          <a:prstGeom prst="rightBrace">
            <a:avLst>
              <a:gd name="adj1" fmla="val 28241"/>
              <a:gd name="adj2" fmla="val 50000"/>
            </a:avLst>
          </a:prstGeom>
          <a:noFill/>
          <a:ln w="38100">
            <a:solidFill>
              <a:schemeClr val="tx1"/>
            </a:solidFill>
            <a:round/>
            <a:headEnd/>
            <a:tailEnd/>
          </a:ln>
          <a:effectLst/>
        </p:spPr>
        <p:txBody>
          <a:bodyPr wrap="none" anchor="ctr"/>
          <a:lstStyle/>
          <a:p>
            <a:endParaRPr lang="he-IL"/>
          </a:p>
        </p:txBody>
      </p:sp>
      <p:sp>
        <p:nvSpPr>
          <p:cNvPr id="279557" name="AutoShape 5"/>
          <p:cNvSpPr>
            <a:spLocks/>
          </p:cNvSpPr>
          <p:nvPr/>
        </p:nvSpPr>
        <p:spPr bwMode="auto">
          <a:xfrm>
            <a:off x="5829300" y="2620963"/>
            <a:ext cx="371475" cy="3133725"/>
          </a:xfrm>
          <a:prstGeom prst="rightBrace">
            <a:avLst>
              <a:gd name="adj1" fmla="val 70299"/>
              <a:gd name="adj2" fmla="val 50000"/>
            </a:avLst>
          </a:prstGeom>
          <a:noFill/>
          <a:ln w="38100">
            <a:solidFill>
              <a:schemeClr val="tx1"/>
            </a:solidFill>
            <a:round/>
            <a:headEnd/>
            <a:tailEnd/>
          </a:ln>
          <a:effectLst/>
        </p:spPr>
        <p:txBody>
          <a:bodyPr wrap="none" anchor="ctr"/>
          <a:lstStyle/>
          <a:p>
            <a:endParaRPr lang="he-IL"/>
          </a:p>
        </p:txBody>
      </p:sp>
      <p:sp>
        <p:nvSpPr>
          <p:cNvPr id="279558" name="Line 6"/>
          <p:cNvSpPr>
            <a:spLocks noChangeShapeType="1"/>
          </p:cNvSpPr>
          <p:nvPr/>
        </p:nvSpPr>
        <p:spPr bwMode="auto">
          <a:xfrm>
            <a:off x="847725" y="2082800"/>
            <a:ext cx="5105400" cy="19050"/>
          </a:xfrm>
          <a:prstGeom prst="line">
            <a:avLst/>
          </a:prstGeom>
          <a:noFill/>
          <a:ln w="28575">
            <a:solidFill>
              <a:schemeClr val="tx1"/>
            </a:solidFill>
            <a:prstDash val="dash"/>
            <a:round/>
            <a:headEnd/>
            <a:tailEnd/>
          </a:ln>
          <a:effectLst/>
        </p:spPr>
        <p:txBody>
          <a:bodyPr/>
          <a:lstStyle/>
          <a:p>
            <a:endParaRPr lang="he-IL"/>
          </a:p>
        </p:txBody>
      </p:sp>
      <p:sp>
        <p:nvSpPr>
          <p:cNvPr id="279559" name="Line 7"/>
          <p:cNvSpPr>
            <a:spLocks noChangeShapeType="1"/>
          </p:cNvSpPr>
          <p:nvPr/>
        </p:nvSpPr>
        <p:spPr bwMode="auto">
          <a:xfrm>
            <a:off x="3041650" y="2343150"/>
            <a:ext cx="1304925" cy="0"/>
          </a:xfrm>
          <a:prstGeom prst="line">
            <a:avLst/>
          </a:prstGeom>
          <a:noFill/>
          <a:ln w="9525">
            <a:solidFill>
              <a:schemeClr val="bg2"/>
            </a:solidFill>
            <a:round/>
            <a:headEnd/>
            <a:tailEnd/>
          </a:ln>
          <a:effectLst/>
        </p:spPr>
        <p:txBody>
          <a:bodyPr/>
          <a:lstStyle/>
          <a:p>
            <a:endParaRPr lang="he-IL"/>
          </a:p>
        </p:txBody>
      </p:sp>
      <p:sp>
        <p:nvSpPr>
          <p:cNvPr id="279560" name="Rectangle 8"/>
          <p:cNvSpPr>
            <a:spLocks noChangeArrowheads="1"/>
          </p:cNvSpPr>
          <p:nvPr/>
        </p:nvSpPr>
        <p:spPr bwMode="auto">
          <a:xfrm>
            <a:off x="1530350" y="6048375"/>
            <a:ext cx="508000" cy="4064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r>
              <a:rPr lang="en-US" sz="2800"/>
              <a:t>1</a:t>
            </a:r>
          </a:p>
        </p:txBody>
      </p:sp>
      <p:sp>
        <p:nvSpPr>
          <p:cNvPr id="279561" name="Rectangle 9"/>
          <p:cNvSpPr>
            <a:spLocks noChangeArrowheads="1"/>
          </p:cNvSpPr>
          <p:nvPr/>
        </p:nvSpPr>
        <p:spPr bwMode="auto">
          <a:xfrm>
            <a:off x="3587750" y="6073775"/>
            <a:ext cx="508000" cy="4064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r>
              <a:rPr lang="en-US" sz="2800"/>
              <a:t>2</a:t>
            </a:r>
          </a:p>
        </p:txBody>
      </p:sp>
      <p:sp>
        <p:nvSpPr>
          <p:cNvPr id="279562" name="Rectangle 10"/>
          <p:cNvSpPr>
            <a:spLocks noChangeArrowheads="1"/>
          </p:cNvSpPr>
          <p:nvPr/>
        </p:nvSpPr>
        <p:spPr bwMode="auto">
          <a:xfrm>
            <a:off x="5518150" y="6099175"/>
            <a:ext cx="508000" cy="4064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r>
              <a:rPr lang="en-US" sz="2800"/>
              <a:t>3</a:t>
            </a:r>
          </a:p>
        </p:txBody>
      </p:sp>
      <p:sp>
        <p:nvSpPr>
          <p:cNvPr id="279563" name="Rectangle 11"/>
          <p:cNvSpPr>
            <a:spLocks noChangeArrowheads="1"/>
          </p:cNvSpPr>
          <p:nvPr/>
        </p:nvSpPr>
        <p:spPr bwMode="auto">
          <a:xfrm>
            <a:off x="6286500" y="1501775"/>
            <a:ext cx="2705100" cy="1079500"/>
          </a:xfrm>
          <a:prstGeom prst="rect">
            <a:avLst/>
          </a:prstGeom>
          <a:solidFill>
            <a:schemeClr val="accent1"/>
          </a:solidFill>
          <a:ln w="12700">
            <a:noFill/>
            <a:miter lim="800000"/>
            <a:headEnd type="none" w="sm" len="sm"/>
            <a:tailEnd type="none" w="sm" len="sm"/>
          </a:ln>
          <a:effectLst/>
        </p:spPr>
        <p:txBody>
          <a:bodyPr wrap="none" anchor="ctr"/>
          <a:lstStyle/>
          <a:p>
            <a:pPr algn="ctr" rtl="0" eaLnBrk="0" hangingPunct="0"/>
            <a:r>
              <a:rPr lang="en-US" sz="2800" b="1"/>
              <a:t>Curd firmness</a:t>
            </a:r>
          </a:p>
          <a:p>
            <a:pPr algn="ctr" rtl="0" eaLnBrk="0" hangingPunct="0"/>
            <a:r>
              <a:rPr kumimoji="1" lang="en-US" sz="2800" b="1"/>
              <a:t>(volts)</a:t>
            </a:r>
            <a:endParaRPr lang="en-US" sz="2800">
              <a:latin typeface="Times New Roman" pitchFamily="18" charset="0"/>
            </a:endParaRPr>
          </a:p>
        </p:txBody>
      </p:sp>
      <p:sp>
        <p:nvSpPr>
          <p:cNvPr id="279564" name="Rectangle 12"/>
          <p:cNvSpPr>
            <a:spLocks noChangeArrowheads="1"/>
          </p:cNvSpPr>
          <p:nvPr/>
        </p:nvSpPr>
        <p:spPr bwMode="auto">
          <a:xfrm>
            <a:off x="6353175" y="3851275"/>
            <a:ext cx="2552700" cy="1079500"/>
          </a:xfrm>
          <a:prstGeom prst="rect">
            <a:avLst/>
          </a:prstGeom>
          <a:solidFill>
            <a:schemeClr val="accent1"/>
          </a:solidFill>
          <a:ln w="12700">
            <a:noFill/>
            <a:miter lim="800000"/>
            <a:headEnd type="none" w="sm" len="sm"/>
            <a:tailEnd type="none" w="sm" len="sm"/>
          </a:ln>
          <a:effectLst/>
        </p:spPr>
        <p:txBody>
          <a:bodyPr wrap="none" anchor="ctr"/>
          <a:lstStyle/>
          <a:p>
            <a:pPr algn="ctr" rtl="0" eaLnBrk="0" hangingPunct="0"/>
            <a:r>
              <a:rPr lang="en-US" sz="2800" b="1"/>
              <a:t>Clotting time</a:t>
            </a:r>
          </a:p>
          <a:p>
            <a:pPr algn="ctr" rtl="0" eaLnBrk="0" hangingPunct="0"/>
            <a:r>
              <a:rPr kumimoji="1" lang="en-US" sz="2800" b="1"/>
              <a:t>(sec)</a:t>
            </a:r>
          </a:p>
        </p:txBody>
      </p:sp>
      <p:grpSp>
        <p:nvGrpSpPr>
          <p:cNvPr id="2" name="Group 13"/>
          <p:cNvGrpSpPr>
            <a:grpSpLocks/>
          </p:cNvGrpSpPr>
          <p:nvPr/>
        </p:nvGrpSpPr>
        <p:grpSpPr bwMode="auto">
          <a:xfrm>
            <a:off x="7607300" y="6489700"/>
            <a:ext cx="1531938" cy="368300"/>
            <a:chOff x="4750" y="4088"/>
            <a:chExt cx="965" cy="232"/>
          </a:xfrm>
        </p:grpSpPr>
        <p:sp>
          <p:nvSpPr>
            <p:cNvPr id="279566" name="Text Box 14"/>
            <p:cNvSpPr txBox="1">
              <a:spLocks noChangeArrowheads="1"/>
            </p:cNvSpPr>
            <p:nvPr/>
          </p:nvSpPr>
          <p:spPr bwMode="auto">
            <a:xfrm>
              <a:off x="4750" y="4089"/>
              <a:ext cx="780" cy="231"/>
            </a:xfrm>
            <a:prstGeom prst="rect">
              <a:avLst/>
            </a:prstGeom>
            <a:solidFill>
              <a:srgbClr val="FFFFFF"/>
            </a:solidFill>
            <a:ln w="9525">
              <a:noFill/>
              <a:miter lim="800000"/>
              <a:headEnd/>
              <a:tailEnd/>
            </a:ln>
            <a:effectLst/>
          </p:spPr>
          <p:txBody>
            <a:bodyPr wrap="none">
              <a:spAutoFit/>
            </a:bodyPr>
            <a:lstStyle/>
            <a:p>
              <a:r>
                <a:rPr lang="en-US"/>
                <a:t>Cork 2005</a:t>
              </a:r>
            </a:p>
          </p:txBody>
        </p:sp>
        <p:pic>
          <p:nvPicPr>
            <p:cNvPr id="279567" name="Picture 15" descr="images"/>
            <p:cNvPicPr>
              <a:picLocks noChangeAspect="1" noChangeArrowheads="1"/>
            </p:cNvPicPr>
            <p:nvPr/>
          </p:nvPicPr>
          <p:blipFill>
            <a:blip r:embed="rId5" cstate="print"/>
            <a:srcRect/>
            <a:stretch>
              <a:fillRect/>
            </a:stretch>
          </p:blipFill>
          <p:spPr bwMode="auto">
            <a:xfrm>
              <a:off x="5520" y="4088"/>
              <a:ext cx="195" cy="232"/>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228600"/>
            <a:ext cx="9144000" cy="10795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rtl="0" eaLnBrk="0" hangingPunct="0"/>
            <a:r>
              <a:rPr lang="en-US" sz="3600" dirty="0"/>
              <a:t>Clotting time and Curd </a:t>
            </a:r>
            <a:r>
              <a:rPr lang="en-US" sz="3600" dirty="0" smtClean="0"/>
              <a:t>firmness (data from cows)</a:t>
            </a:r>
            <a:endParaRPr lang="en-US" sz="3600" dirty="0"/>
          </a:p>
        </p:txBody>
      </p:sp>
      <p:graphicFrame>
        <p:nvGraphicFramePr>
          <p:cNvPr id="281642" name="Group 42"/>
          <p:cNvGraphicFramePr>
            <a:graphicFrameLocks noGrp="1"/>
          </p:cNvGraphicFramePr>
          <p:nvPr/>
        </p:nvGraphicFramePr>
        <p:xfrm>
          <a:off x="657225" y="2092325"/>
          <a:ext cx="8010525" cy="3466466"/>
        </p:xfrm>
        <a:graphic>
          <a:graphicData uri="http://schemas.openxmlformats.org/drawingml/2006/table">
            <a:tbl>
              <a:tblPr rtl="1"/>
              <a:tblGrid>
                <a:gridCol w="3246437"/>
                <a:gridCol w="3014663"/>
                <a:gridCol w="1749425"/>
              </a:tblGrid>
              <a:tr h="850900">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0" lang="en-US" sz="2700" b="1" i="0" u="none" strike="noStrike" cap="none" normalizeH="0" baseline="0" dirty="0" smtClean="0">
                          <a:ln>
                            <a:noFill/>
                          </a:ln>
                          <a:solidFill>
                            <a:schemeClr val="tx1"/>
                          </a:solidFill>
                          <a:effectLst/>
                          <a:latin typeface="Arial" pitchFamily="34" charset="0"/>
                          <a:cs typeface="Arial" pitchFamily="34" charset="0"/>
                        </a:rPr>
                        <a:t>Curd firmness</a:t>
                      </a:r>
                    </a:p>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0" lang="en-US" sz="2700" b="1" i="0" u="none" strike="noStrike" cap="none" normalizeH="0" baseline="0" dirty="0" smtClean="0">
                          <a:ln>
                            <a:noFill/>
                          </a:ln>
                          <a:solidFill>
                            <a:schemeClr val="tx1"/>
                          </a:solidFill>
                          <a:effectLst/>
                          <a:latin typeface="Arial" pitchFamily="34" charset="0"/>
                          <a:cs typeface="Arial" pitchFamily="34" charset="0"/>
                        </a:rPr>
                        <a:t>(V)</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Clotting time</a:t>
                      </a:r>
                      <a:r>
                        <a:rPr kumimoji="0" lang="en-US" sz="2700" b="1" i="0" u="none" strike="noStrike" cap="none" normalizeH="0" baseline="0" smtClean="0">
                          <a:ln>
                            <a:noFill/>
                          </a:ln>
                          <a:solidFill>
                            <a:srgbClr val="000000"/>
                          </a:solidFill>
                          <a:effectLst/>
                          <a:latin typeface="Arial" pitchFamily="34" charset="0"/>
                          <a:cs typeface="Arial" pitchFamily="34" charset="0"/>
                        </a:rPr>
                        <a:t> </a:t>
                      </a:r>
                      <a:r>
                        <a:rPr kumimoji="0" lang="en-US" sz="2700" b="1" i="0" u="none" strike="noStrike" cap="none" normalizeH="0" baseline="0" smtClean="0">
                          <a:ln>
                            <a:noFill/>
                          </a:ln>
                          <a:solidFill>
                            <a:schemeClr val="tx1"/>
                          </a:solidFill>
                          <a:effectLst/>
                          <a:latin typeface="Arial" pitchFamily="34" charset="0"/>
                          <a:cs typeface="Arial" pitchFamily="34" charset="0"/>
                        </a:rPr>
                        <a:t>(sec)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Bacteria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r>
                        <a:rPr kumimoji="0" lang="en-US" sz="2700" b="0" i="0" u="none" strike="noStrike" cap="none" normalizeH="0" baseline="0" smtClean="0">
                          <a:ln>
                            <a:noFill/>
                          </a:ln>
                          <a:solidFill>
                            <a:schemeClr val="tx1"/>
                          </a:solidFill>
                          <a:effectLst/>
                          <a:latin typeface="Arial" pitchFamily="34" charset="0"/>
                          <a:cs typeface="Arial" pitchFamily="34" charset="0"/>
                        </a:rPr>
                        <a:t>6.58±0.2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cs typeface="Arial" pitchFamily="34" charset="0"/>
                        </a:rPr>
                        <a:t>    650±63</a:t>
                      </a:r>
                      <a:endParaRPr kumimoji="0" lang="en-US" sz="2700" b="0" i="0" u="none" strike="noStrike" cap="none" normalizeH="0" baseline="3000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NBF</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r>
                        <a:rPr kumimoji="0" lang="en-US" sz="2700" b="0" i="0" u="none" strike="noStrike" cap="none" normalizeH="0" baseline="0" smtClean="0">
                          <a:ln>
                            <a:noFill/>
                          </a:ln>
                          <a:solidFill>
                            <a:schemeClr val="tx1"/>
                          </a:solidFill>
                          <a:effectLst/>
                          <a:latin typeface="Arial" pitchFamily="34" charset="0"/>
                          <a:cs typeface="Arial" pitchFamily="34" charset="0"/>
                        </a:rPr>
                        <a:t>1.02±0.3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cs typeface="Arial" pitchFamily="34" charset="0"/>
                        </a:rPr>
                        <a:t>  2490±340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1" u="none" strike="noStrike" cap="none" normalizeH="0" baseline="0" smtClean="0">
                          <a:ln>
                            <a:noFill/>
                          </a:ln>
                          <a:solidFill>
                            <a:schemeClr val="tx1"/>
                          </a:solidFill>
                          <a:effectLst/>
                          <a:latin typeface="Arial" pitchFamily="34" charset="0"/>
                          <a:cs typeface="Arial" pitchFamily="34" charset="0"/>
                        </a:rPr>
                        <a:t>Strep.</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r>
                        <a:rPr kumimoji="0" lang="en-US" sz="2700" b="0" i="0" u="none" strike="noStrike" cap="none" normalizeH="0" baseline="0" smtClean="0">
                          <a:ln>
                            <a:noFill/>
                          </a:ln>
                          <a:solidFill>
                            <a:schemeClr val="tx1"/>
                          </a:solidFill>
                          <a:effectLst/>
                          <a:latin typeface="Arial" pitchFamily="34" charset="0"/>
                          <a:cs typeface="Arial" pitchFamily="34" charset="0"/>
                        </a:rPr>
                        <a:t>3.80±0.8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r>
                        <a:rPr kumimoji="0" lang="en-US" sz="2700" b="0" i="0" u="none" strike="noStrike" cap="none" normalizeH="0" baseline="0" smtClean="0">
                          <a:ln>
                            <a:noFill/>
                          </a:ln>
                          <a:solidFill>
                            <a:schemeClr val="tx1"/>
                          </a:solidFill>
                          <a:effectLst/>
                          <a:latin typeface="Arial" pitchFamily="34" charset="0"/>
                          <a:cs typeface="Arial" pitchFamily="34" charset="0"/>
                        </a:rPr>
                        <a:t>1255±468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CNS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700" b="1" i="0" u="none" strike="noStrike" cap="none" normalizeH="0" baseline="3000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1" u="none" strike="noStrike" cap="none" normalizeH="0" baseline="0" smtClean="0">
                          <a:ln>
                            <a:noFill/>
                          </a:ln>
                          <a:solidFill>
                            <a:schemeClr val="tx1"/>
                          </a:solidFill>
                          <a:effectLst/>
                          <a:latin typeface="Arial" pitchFamily="34" charset="0"/>
                          <a:cs typeface="Arial" pitchFamily="34" charset="0"/>
                        </a:rPr>
                        <a:t>E. coli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66"/>
                    </a:solid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cs typeface="Arial" pitchFamily="34" charset="0"/>
                        </a:rPr>
                        <a:t>    </a:t>
                      </a:r>
                      <a:r>
                        <a:rPr kumimoji="0" lang="en-US" sz="2700" b="0" i="0" u="none" strike="noStrike" cap="none" normalizeH="0" baseline="0" smtClean="0">
                          <a:ln>
                            <a:noFill/>
                          </a:ln>
                          <a:solidFill>
                            <a:schemeClr val="tx1"/>
                          </a:solidFill>
                          <a:effectLst/>
                          <a:latin typeface="Arial" pitchFamily="34" charset="0"/>
                          <a:cs typeface="Arial" pitchFamily="34" charset="0"/>
                        </a:rPr>
                        <a:t>3.28±0.7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  1078±193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1" u="none" strike="noStrike" cap="none" normalizeH="0" baseline="0" smtClean="0">
                          <a:ln>
                            <a:noFill/>
                          </a:ln>
                          <a:solidFill>
                            <a:schemeClr val="tx1"/>
                          </a:solidFill>
                          <a:effectLst/>
                          <a:latin typeface="Arial" pitchFamily="34" charset="0"/>
                          <a:cs typeface="Arial" pitchFamily="34" charset="0"/>
                        </a:rPr>
                        <a:t>S. aureus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CC66"/>
                    </a:solidFill>
                  </a:tcPr>
                </a:tc>
              </a:tr>
            </a:tbl>
          </a:graphicData>
        </a:graphic>
      </p:graphicFrame>
      <p:sp>
        <p:nvSpPr>
          <p:cNvPr id="281633" name="AutoShape 33"/>
          <p:cNvSpPr>
            <a:spLocks noChangeArrowheads="1"/>
          </p:cNvSpPr>
          <p:nvPr/>
        </p:nvSpPr>
        <p:spPr bwMode="auto">
          <a:xfrm>
            <a:off x="7559675" y="3641725"/>
            <a:ext cx="1108075" cy="328613"/>
          </a:xfrm>
          <a:prstGeom prst="down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81634" name="AutoShape 34"/>
          <p:cNvSpPr>
            <a:spLocks noChangeArrowheads="1"/>
          </p:cNvSpPr>
          <p:nvPr/>
        </p:nvSpPr>
        <p:spPr bwMode="auto">
          <a:xfrm>
            <a:off x="7940675" y="4124325"/>
            <a:ext cx="434975" cy="328613"/>
          </a:xfrm>
          <a:prstGeom prst="down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81635" name="AutoShape 35"/>
          <p:cNvSpPr>
            <a:spLocks noChangeArrowheads="1"/>
          </p:cNvSpPr>
          <p:nvPr/>
        </p:nvSpPr>
        <p:spPr bwMode="auto">
          <a:xfrm>
            <a:off x="7953375" y="5191125"/>
            <a:ext cx="434975" cy="328613"/>
          </a:xfrm>
          <a:prstGeom prst="down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81636" name="AutoShape 36"/>
          <p:cNvSpPr>
            <a:spLocks noChangeArrowheads="1"/>
          </p:cNvSpPr>
          <p:nvPr/>
        </p:nvSpPr>
        <p:spPr bwMode="auto">
          <a:xfrm>
            <a:off x="4791075" y="4137025"/>
            <a:ext cx="422275" cy="354013"/>
          </a:xfrm>
          <a:prstGeom prst="up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81637" name="AutoShape 37"/>
          <p:cNvSpPr>
            <a:spLocks noChangeArrowheads="1"/>
          </p:cNvSpPr>
          <p:nvPr/>
        </p:nvSpPr>
        <p:spPr bwMode="auto">
          <a:xfrm>
            <a:off x="4829175" y="5203825"/>
            <a:ext cx="371475" cy="366713"/>
          </a:xfrm>
          <a:prstGeom prst="up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81638" name="AutoShape 38"/>
          <p:cNvSpPr>
            <a:spLocks noChangeArrowheads="1"/>
          </p:cNvSpPr>
          <p:nvPr/>
        </p:nvSpPr>
        <p:spPr bwMode="auto">
          <a:xfrm>
            <a:off x="4435475" y="3629025"/>
            <a:ext cx="1120775" cy="354013"/>
          </a:xfrm>
          <a:prstGeom prst="upArrow">
            <a:avLst>
              <a:gd name="adj1" fmla="val 50000"/>
              <a:gd name="adj2" fmla="val 25000"/>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grpSp>
        <p:nvGrpSpPr>
          <p:cNvPr id="2" name="Group 39"/>
          <p:cNvGrpSpPr>
            <a:grpSpLocks/>
          </p:cNvGrpSpPr>
          <p:nvPr/>
        </p:nvGrpSpPr>
        <p:grpSpPr bwMode="auto">
          <a:xfrm>
            <a:off x="7607300" y="6489700"/>
            <a:ext cx="1531938" cy="368300"/>
            <a:chOff x="4750" y="4088"/>
            <a:chExt cx="965" cy="232"/>
          </a:xfrm>
        </p:grpSpPr>
        <p:sp>
          <p:nvSpPr>
            <p:cNvPr id="281640" name="Text Box 40"/>
            <p:cNvSpPr txBox="1">
              <a:spLocks noChangeArrowheads="1"/>
            </p:cNvSpPr>
            <p:nvPr/>
          </p:nvSpPr>
          <p:spPr bwMode="auto">
            <a:xfrm>
              <a:off x="4750" y="4089"/>
              <a:ext cx="780" cy="231"/>
            </a:xfrm>
            <a:prstGeom prst="rect">
              <a:avLst/>
            </a:prstGeom>
            <a:solidFill>
              <a:srgbClr val="FFFFFF"/>
            </a:solidFill>
            <a:ln w="9525">
              <a:noFill/>
              <a:miter lim="800000"/>
              <a:headEnd/>
              <a:tailEnd/>
            </a:ln>
            <a:effectLst/>
          </p:spPr>
          <p:txBody>
            <a:bodyPr wrap="none">
              <a:spAutoFit/>
            </a:bodyPr>
            <a:lstStyle/>
            <a:p>
              <a:r>
                <a:rPr lang="en-US"/>
                <a:t>Cork 2005</a:t>
              </a:r>
            </a:p>
          </p:txBody>
        </p:sp>
        <p:pic>
          <p:nvPicPr>
            <p:cNvPr id="281641" name="Picture 41" descr="images"/>
            <p:cNvPicPr>
              <a:picLocks noChangeAspect="1" noChangeArrowheads="1"/>
            </p:cNvPicPr>
            <p:nvPr/>
          </p:nvPicPr>
          <p:blipFill>
            <a:blip r:embed="rId3" cstate="print"/>
            <a:srcRect/>
            <a:stretch>
              <a:fillRect/>
            </a:stretch>
          </p:blipFill>
          <p:spPr bwMode="auto">
            <a:xfrm>
              <a:off x="5520" y="4088"/>
              <a:ext cx="195" cy="232"/>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1093788" y="457200"/>
            <a:ext cx="4179887" cy="579438"/>
          </a:xfrm>
          <a:prstGeom prst="rect">
            <a:avLst/>
          </a:prstGeom>
          <a:solidFill>
            <a:srgbClr val="CCFFFF"/>
          </a:solidFill>
          <a:ln w="9525">
            <a:noFill/>
            <a:miter lim="800000"/>
            <a:headEnd/>
            <a:tailEnd/>
          </a:ln>
          <a:effectLst/>
        </p:spPr>
        <p:txBody>
          <a:bodyPr>
            <a:spAutoFit/>
          </a:bodyPr>
          <a:lstStyle/>
          <a:p>
            <a:pPr algn="l">
              <a:spcBef>
                <a:spcPct val="50000"/>
              </a:spcBef>
            </a:pPr>
            <a:r>
              <a:rPr lang="en-US" sz="3200" u="sng"/>
              <a:t>SDS PAGE Tricine</a:t>
            </a:r>
            <a:endParaRPr lang="en-US"/>
          </a:p>
        </p:txBody>
      </p:sp>
      <p:grpSp>
        <p:nvGrpSpPr>
          <p:cNvPr id="2" name="Group 3"/>
          <p:cNvGrpSpPr>
            <a:grpSpLocks/>
          </p:cNvGrpSpPr>
          <p:nvPr/>
        </p:nvGrpSpPr>
        <p:grpSpPr bwMode="auto">
          <a:xfrm>
            <a:off x="209550" y="1717675"/>
            <a:ext cx="8420100" cy="3533775"/>
            <a:chOff x="1927" y="2024"/>
            <a:chExt cx="3312" cy="1549"/>
          </a:xfrm>
        </p:grpSpPr>
        <p:pic>
          <p:nvPicPr>
            <p:cNvPr id="322564" name="Picture 4" descr="2006_11_07 - gel"/>
            <p:cNvPicPr>
              <a:picLocks noChangeAspect="1" noChangeArrowheads="1"/>
            </p:cNvPicPr>
            <p:nvPr/>
          </p:nvPicPr>
          <p:blipFill>
            <a:blip r:embed="rId3" cstate="print"/>
            <a:srcRect/>
            <a:stretch>
              <a:fillRect/>
            </a:stretch>
          </p:blipFill>
          <p:spPr bwMode="auto">
            <a:xfrm>
              <a:off x="1927" y="2024"/>
              <a:ext cx="3311" cy="1549"/>
            </a:xfrm>
            <a:prstGeom prst="rect">
              <a:avLst/>
            </a:prstGeom>
            <a:noFill/>
            <a:ln w="9525">
              <a:noFill/>
              <a:miter lim="800000"/>
              <a:headEnd/>
              <a:tailEnd/>
            </a:ln>
          </p:spPr>
        </p:pic>
        <p:grpSp>
          <p:nvGrpSpPr>
            <p:cNvPr id="3" name="Group 5"/>
            <p:cNvGrpSpPr>
              <a:grpSpLocks/>
            </p:cNvGrpSpPr>
            <p:nvPr/>
          </p:nvGrpSpPr>
          <p:grpSpPr bwMode="auto">
            <a:xfrm>
              <a:off x="2825" y="3396"/>
              <a:ext cx="2414" cy="134"/>
              <a:chOff x="2803" y="19267"/>
              <a:chExt cx="2414" cy="134"/>
            </a:xfrm>
          </p:grpSpPr>
          <p:sp>
            <p:nvSpPr>
              <p:cNvPr id="322566" name="Text Box 6"/>
              <p:cNvSpPr txBox="1">
                <a:spLocks noChangeArrowheads="1"/>
              </p:cNvSpPr>
              <p:nvPr/>
            </p:nvSpPr>
            <p:spPr bwMode="auto">
              <a:xfrm>
                <a:off x="2803" y="19267"/>
                <a:ext cx="318"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0%</a:t>
                </a:r>
              </a:p>
            </p:txBody>
          </p:sp>
          <p:sp>
            <p:nvSpPr>
              <p:cNvPr id="322567" name="Text Box 7"/>
              <p:cNvSpPr txBox="1">
                <a:spLocks noChangeArrowheads="1"/>
              </p:cNvSpPr>
              <p:nvPr/>
            </p:nvSpPr>
            <p:spPr bwMode="auto">
              <a:xfrm>
                <a:off x="3181" y="19267"/>
                <a:ext cx="318"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0%</a:t>
                </a:r>
              </a:p>
            </p:txBody>
          </p:sp>
          <p:sp>
            <p:nvSpPr>
              <p:cNvPr id="322568" name="Text Box 8"/>
              <p:cNvSpPr txBox="1">
                <a:spLocks noChangeArrowheads="1"/>
              </p:cNvSpPr>
              <p:nvPr/>
            </p:nvSpPr>
            <p:spPr bwMode="auto">
              <a:xfrm>
                <a:off x="3538" y="19267"/>
                <a:ext cx="409"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50%</a:t>
                </a:r>
              </a:p>
            </p:txBody>
          </p:sp>
          <p:sp>
            <p:nvSpPr>
              <p:cNvPr id="322569" name="Text Box 9"/>
              <p:cNvSpPr txBox="1">
                <a:spLocks noChangeArrowheads="1"/>
              </p:cNvSpPr>
              <p:nvPr/>
            </p:nvSpPr>
            <p:spPr bwMode="auto">
              <a:xfrm>
                <a:off x="3967" y="19267"/>
                <a:ext cx="409"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50%</a:t>
                </a:r>
              </a:p>
            </p:txBody>
          </p:sp>
          <p:sp>
            <p:nvSpPr>
              <p:cNvPr id="322570" name="Text Box 10"/>
              <p:cNvSpPr txBox="1">
                <a:spLocks noChangeArrowheads="1"/>
              </p:cNvSpPr>
              <p:nvPr/>
            </p:nvSpPr>
            <p:spPr bwMode="auto">
              <a:xfrm>
                <a:off x="4355" y="19267"/>
                <a:ext cx="409"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100%</a:t>
                </a:r>
              </a:p>
            </p:txBody>
          </p:sp>
          <p:sp>
            <p:nvSpPr>
              <p:cNvPr id="322571" name="Text Box 11"/>
              <p:cNvSpPr txBox="1">
                <a:spLocks noChangeArrowheads="1"/>
              </p:cNvSpPr>
              <p:nvPr/>
            </p:nvSpPr>
            <p:spPr bwMode="auto">
              <a:xfrm>
                <a:off x="4808" y="19267"/>
                <a:ext cx="409" cy="134"/>
              </a:xfrm>
              <a:prstGeom prst="rect">
                <a:avLst/>
              </a:prstGeom>
              <a:noFill/>
              <a:ln w="9525">
                <a:noFill/>
                <a:miter lim="800000"/>
                <a:headEnd/>
                <a:tailEnd/>
              </a:ln>
              <a:effectLst/>
            </p:spPr>
            <p:txBody>
              <a:bodyPr>
                <a:spAutoFit/>
              </a:bodyPr>
              <a:lstStyle/>
              <a:p>
                <a:pPr algn="ctr" defTabSz="4319588" rtl="0">
                  <a:spcBef>
                    <a:spcPct val="50000"/>
                  </a:spcBef>
                </a:pPr>
                <a:r>
                  <a:rPr lang="en-US" sz="1400">
                    <a:latin typeface="Times New Roman" pitchFamily="18" charset="0"/>
                    <a:cs typeface="Times New Roman" pitchFamily="18" charset="0"/>
                  </a:rPr>
                  <a:t>100%</a:t>
                </a:r>
              </a:p>
            </p:txBody>
          </p:sp>
        </p:grpSp>
        <p:sp>
          <p:nvSpPr>
            <p:cNvPr id="322572" name="Text Box 12"/>
            <p:cNvSpPr txBox="1">
              <a:spLocks noChangeArrowheads="1"/>
            </p:cNvSpPr>
            <p:nvPr/>
          </p:nvSpPr>
          <p:spPr bwMode="auto">
            <a:xfrm>
              <a:off x="2269" y="2196"/>
              <a:ext cx="272" cy="579"/>
            </a:xfrm>
            <a:prstGeom prst="rect">
              <a:avLst/>
            </a:prstGeom>
            <a:noFill/>
            <a:ln w="9525">
              <a:noFill/>
              <a:miter lim="800000"/>
              <a:headEnd/>
              <a:tailEnd/>
            </a:ln>
            <a:effectLst/>
          </p:spPr>
          <p:txBody>
            <a:bodyPr>
              <a:spAutoFit/>
            </a:bodyPr>
            <a:lstStyle/>
            <a:p>
              <a:pPr algn="ctr" defTabSz="4319588">
                <a:lnSpc>
                  <a:spcPct val="150000"/>
                </a:lnSpc>
                <a:spcBef>
                  <a:spcPct val="50000"/>
                </a:spcBef>
              </a:pPr>
              <a:r>
                <a:rPr lang="en-US" sz="1100"/>
                <a:t>52</a:t>
              </a:r>
            </a:p>
            <a:p>
              <a:pPr algn="ctr" defTabSz="4319588">
                <a:lnSpc>
                  <a:spcPct val="130000"/>
                </a:lnSpc>
                <a:spcBef>
                  <a:spcPct val="50000"/>
                </a:spcBef>
              </a:pPr>
              <a:r>
                <a:rPr lang="en-US" sz="1100"/>
                <a:t>35</a:t>
              </a:r>
            </a:p>
            <a:p>
              <a:pPr algn="ctr" defTabSz="4319588">
                <a:spcBef>
                  <a:spcPct val="50000"/>
                </a:spcBef>
              </a:pPr>
              <a:r>
                <a:rPr lang="en-US" sz="1100"/>
                <a:t>28</a:t>
              </a:r>
            </a:p>
            <a:p>
              <a:pPr algn="ctr" defTabSz="4319588">
                <a:spcBef>
                  <a:spcPct val="50000"/>
                </a:spcBef>
              </a:pPr>
              <a:r>
                <a:rPr lang="en-US" sz="1100"/>
                <a:t>21</a:t>
              </a:r>
              <a:br>
                <a:rPr lang="en-US" sz="1100"/>
              </a:br>
              <a:r>
                <a:rPr lang="en-US" sz="1100"/>
                <a:t>14</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1530350" y="6048375"/>
            <a:ext cx="508000" cy="4064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endParaRPr lang="en-US" sz="2800"/>
          </a:p>
        </p:txBody>
      </p:sp>
      <p:sp>
        <p:nvSpPr>
          <p:cNvPr id="326659" name="Rectangle 3"/>
          <p:cNvSpPr>
            <a:spLocks noChangeArrowheads="1"/>
          </p:cNvSpPr>
          <p:nvPr/>
        </p:nvSpPr>
        <p:spPr bwMode="auto">
          <a:xfrm>
            <a:off x="1841500" y="144572"/>
            <a:ext cx="7229475" cy="1815882"/>
          </a:xfrm>
          <a:prstGeom prst="rect">
            <a:avLst/>
          </a:prstGeom>
          <a:solidFill>
            <a:srgbClr val="CCFFFF"/>
          </a:solidFill>
          <a:ln w="9525">
            <a:noFill/>
            <a:miter lim="800000"/>
            <a:headEnd/>
            <a:tailEnd/>
          </a:ln>
          <a:effectLst/>
        </p:spPr>
        <p:txBody>
          <a:bodyPr anchor="ctr">
            <a:spAutoFit/>
          </a:bodyPr>
          <a:lstStyle/>
          <a:p>
            <a:pPr algn="l"/>
            <a:r>
              <a:rPr lang="en-US" sz="2800" u="sng" dirty="0"/>
              <a:t>OPTYGRAPH</a:t>
            </a:r>
            <a:r>
              <a:rPr lang="en-US" sz="2800" dirty="0"/>
              <a:t> </a:t>
            </a:r>
            <a:endParaRPr lang="he-IL" sz="2800" dirty="0"/>
          </a:p>
          <a:p>
            <a:pPr algn="l"/>
            <a:r>
              <a:rPr lang="en-US" sz="2800" dirty="0"/>
              <a:t>EFFECT </a:t>
            </a:r>
            <a:r>
              <a:rPr lang="en-US" sz="2800" dirty="0" smtClean="0"/>
              <a:t>OF ADDING </a:t>
            </a:r>
            <a:r>
              <a:rPr lang="en-US" sz="2800" dirty="0" smtClean="0">
                <a:solidFill>
                  <a:srgbClr val="C00000"/>
                </a:solidFill>
              </a:rPr>
              <a:t>increasing levels of</a:t>
            </a:r>
            <a:r>
              <a:rPr lang="en-US" sz="2800" dirty="0" smtClean="0"/>
              <a:t> </a:t>
            </a:r>
            <a:r>
              <a:rPr lang="en-US" sz="2800" dirty="0" err="1" smtClean="0">
                <a:solidFill>
                  <a:srgbClr val="C00000"/>
                </a:solidFill>
              </a:rPr>
              <a:t>phosphopeptide</a:t>
            </a:r>
            <a:r>
              <a:rPr lang="en-US" sz="2800" dirty="0" smtClean="0">
                <a:solidFill>
                  <a:srgbClr val="C00000"/>
                </a:solidFill>
              </a:rPr>
              <a:t> </a:t>
            </a:r>
            <a:r>
              <a:rPr lang="en-US" sz="2800" dirty="0" smtClean="0">
                <a:solidFill>
                  <a:srgbClr val="C00000"/>
                </a:solidFill>
              </a:rPr>
              <a:t>rich </a:t>
            </a:r>
            <a:r>
              <a:rPr lang="en-US" sz="2800" dirty="0" smtClean="0"/>
              <a:t>P-P </a:t>
            </a:r>
            <a:r>
              <a:rPr lang="en-US" sz="2800" dirty="0" smtClean="0"/>
              <a:t>TO </a:t>
            </a:r>
            <a:r>
              <a:rPr lang="en-US" sz="2800" dirty="0"/>
              <a:t>BACTERIAL FREE MILK</a:t>
            </a:r>
          </a:p>
        </p:txBody>
      </p:sp>
      <p:graphicFrame>
        <p:nvGraphicFramePr>
          <p:cNvPr id="326660" name="Object 4"/>
          <p:cNvGraphicFramePr>
            <a:graphicFrameLocks noChangeAspect="1"/>
          </p:cNvGraphicFramePr>
          <p:nvPr/>
        </p:nvGraphicFramePr>
        <p:xfrm>
          <a:off x="463550" y="1927225"/>
          <a:ext cx="8680450" cy="4930775"/>
        </p:xfrm>
        <a:graphic>
          <a:graphicData uri="http://schemas.openxmlformats.org/presentationml/2006/ole">
            <p:oleObj spid="_x0000_s9218" name="תרשים" r:id="rId4" imgW="4505249" imgH="3905402" progId="Excel.Sheet.8">
              <p:embed/>
            </p:oleObj>
          </a:graphicData>
        </a:graphic>
      </p:graphicFrame>
      <p:sp>
        <p:nvSpPr>
          <p:cNvPr id="326661" name="Rectangle 5"/>
          <p:cNvSpPr>
            <a:spLocks noChangeArrowheads="1"/>
          </p:cNvSpPr>
          <p:nvPr/>
        </p:nvSpPr>
        <p:spPr bwMode="auto">
          <a:xfrm>
            <a:off x="1979613" y="2630488"/>
            <a:ext cx="928687" cy="274637"/>
          </a:xfrm>
          <a:prstGeom prst="rect">
            <a:avLst/>
          </a:prstGeom>
          <a:noFill/>
          <a:ln w="9525">
            <a:noFill/>
            <a:miter lim="800000"/>
            <a:headEnd/>
            <a:tailEnd/>
          </a:ln>
          <a:effectLst/>
        </p:spPr>
        <p:txBody>
          <a:bodyPr wrap="none">
            <a:spAutoFit/>
          </a:bodyPr>
          <a:lstStyle/>
          <a:p>
            <a:pPr fontAlgn="ctr"/>
            <a:r>
              <a:rPr lang="en-US" sz="1200"/>
              <a:t>CONTROL</a:t>
            </a:r>
            <a:endParaRPr lang="he-IL"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41275" y="312738"/>
            <a:ext cx="9107488" cy="1016000"/>
          </a:xfrm>
          <a:prstGeom prst="rect">
            <a:avLst/>
          </a:prstGeom>
          <a:noFill/>
          <a:ln w="12700">
            <a:noFill/>
            <a:miter lim="800000"/>
            <a:headEnd type="none" w="sm" len="sm"/>
            <a:tailEnd type="none" w="sm" len="sm"/>
          </a:ln>
        </p:spPr>
        <p:txBody>
          <a:bodyPr wrap="none">
            <a:spAutoFit/>
          </a:bodyPr>
          <a:lstStyle/>
          <a:p>
            <a:pPr algn="ctr" rtl="0" eaLnBrk="0" hangingPunct="0"/>
            <a:r>
              <a:rPr lang="en-US" sz="3000" b="1">
                <a:solidFill>
                  <a:srgbClr val="0810B8"/>
                </a:solidFill>
                <a:latin typeface="Tahoma" pitchFamily="34" charset="0"/>
              </a:rPr>
              <a:t>Curd yield and clotting time of goat milk from </a:t>
            </a:r>
          </a:p>
          <a:p>
            <a:pPr algn="ctr" rtl="0" eaLnBrk="0" hangingPunct="0"/>
            <a:r>
              <a:rPr lang="en-US" sz="3000" b="1">
                <a:solidFill>
                  <a:srgbClr val="0810B8"/>
                </a:solidFill>
                <a:latin typeface="Tahoma" pitchFamily="34" charset="0"/>
              </a:rPr>
              <a:t>infected vs. uninfected udder-halves</a:t>
            </a:r>
          </a:p>
        </p:txBody>
      </p:sp>
      <p:sp>
        <p:nvSpPr>
          <p:cNvPr id="4101" name="Rectangle 3"/>
          <p:cNvSpPr>
            <a:spLocks noChangeArrowheads="1"/>
          </p:cNvSpPr>
          <p:nvPr/>
        </p:nvSpPr>
        <p:spPr bwMode="auto">
          <a:xfrm>
            <a:off x="3482975" y="6342063"/>
            <a:ext cx="203200" cy="193675"/>
          </a:xfrm>
          <a:prstGeom prst="rect">
            <a:avLst/>
          </a:prstGeom>
          <a:solidFill>
            <a:srgbClr val="FF0000"/>
          </a:solidFill>
          <a:ln w="12700">
            <a:noFill/>
            <a:miter lim="800000"/>
            <a:headEnd type="none" w="sm" len="sm"/>
            <a:tailEnd type="none" w="sm" len="sm"/>
          </a:ln>
        </p:spPr>
        <p:txBody>
          <a:bodyPr wrap="none" anchor="ctr"/>
          <a:lstStyle/>
          <a:p>
            <a:endParaRPr lang="he-IL"/>
          </a:p>
        </p:txBody>
      </p:sp>
      <p:sp>
        <p:nvSpPr>
          <p:cNvPr id="4102" name="Rectangle 4"/>
          <p:cNvSpPr>
            <a:spLocks noChangeArrowheads="1"/>
          </p:cNvSpPr>
          <p:nvPr/>
        </p:nvSpPr>
        <p:spPr bwMode="auto">
          <a:xfrm>
            <a:off x="4900613" y="6350000"/>
            <a:ext cx="203200" cy="193675"/>
          </a:xfrm>
          <a:prstGeom prst="rect">
            <a:avLst/>
          </a:prstGeom>
          <a:solidFill>
            <a:srgbClr val="00FF00"/>
          </a:solidFill>
          <a:ln w="12700">
            <a:noFill/>
            <a:miter lim="800000"/>
            <a:headEnd type="none" w="sm" len="sm"/>
            <a:tailEnd type="none" w="sm" len="sm"/>
          </a:ln>
        </p:spPr>
        <p:txBody>
          <a:bodyPr wrap="none" anchor="ctr"/>
          <a:lstStyle/>
          <a:p>
            <a:endParaRPr lang="he-IL"/>
          </a:p>
        </p:txBody>
      </p:sp>
      <p:sp>
        <p:nvSpPr>
          <p:cNvPr id="4103" name="Text Box 5"/>
          <p:cNvSpPr txBox="1">
            <a:spLocks noChangeArrowheads="1"/>
          </p:cNvSpPr>
          <p:nvPr/>
        </p:nvSpPr>
        <p:spPr bwMode="auto">
          <a:xfrm>
            <a:off x="5081588" y="6189663"/>
            <a:ext cx="1262062" cy="449262"/>
          </a:xfrm>
          <a:prstGeom prst="rect">
            <a:avLst/>
          </a:prstGeom>
          <a:noFill/>
          <a:ln w="12700">
            <a:noFill/>
            <a:miter lim="800000"/>
            <a:headEnd type="none" w="sm" len="sm"/>
            <a:tailEnd type="none" w="sm" len="sm"/>
          </a:ln>
        </p:spPr>
        <p:txBody>
          <a:bodyPr>
            <a:spAutoFit/>
          </a:bodyPr>
          <a:lstStyle/>
          <a:p>
            <a:pPr algn="l" eaLnBrk="0" hangingPunct="0">
              <a:lnSpc>
                <a:spcPct val="130000"/>
              </a:lnSpc>
            </a:pPr>
            <a:r>
              <a:rPr lang="en-US">
                <a:solidFill>
                  <a:srgbClr val="000099"/>
                </a:solidFill>
                <a:latin typeface="Tahoma" pitchFamily="34" charset="0"/>
              </a:rPr>
              <a:t>Uninfected</a:t>
            </a:r>
          </a:p>
        </p:txBody>
      </p:sp>
      <p:graphicFrame>
        <p:nvGraphicFramePr>
          <p:cNvPr id="4098" name="Object 6"/>
          <p:cNvGraphicFramePr>
            <a:graphicFrameLocks noChangeAspect="1"/>
          </p:cNvGraphicFramePr>
          <p:nvPr/>
        </p:nvGraphicFramePr>
        <p:xfrm>
          <a:off x="4260850" y="1144588"/>
          <a:ext cx="4286250" cy="5008562"/>
        </p:xfrm>
        <a:graphic>
          <a:graphicData uri="http://schemas.openxmlformats.org/presentationml/2006/ole">
            <p:oleObj spid="_x0000_s10242" name="Graph" r:id="rId4" imgW="2355840" imgH="2754720" progId="">
              <p:embed/>
            </p:oleObj>
          </a:graphicData>
        </a:graphic>
      </p:graphicFrame>
      <p:graphicFrame>
        <p:nvGraphicFramePr>
          <p:cNvPr id="4099" name="Object 7"/>
          <p:cNvGraphicFramePr>
            <a:graphicFrameLocks noChangeAspect="1"/>
          </p:cNvGraphicFramePr>
          <p:nvPr/>
        </p:nvGraphicFramePr>
        <p:xfrm>
          <a:off x="503238" y="1149350"/>
          <a:ext cx="4494212" cy="5194300"/>
        </p:xfrm>
        <a:graphic>
          <a:graphicData uri="http://schemas.openxmlformats.org/presentationml/2006/ole">
            <p:oleObj spid="_x0000_s10243" name="Graph" r:id="rId5" imgW="2486880" imgH="2874240" progId="">
              <p:embed/>
            </p:oleObj>
          </a:graphicData>
        </a:graphic>
      </p:graphicFrame>
      <p:sp>
        <p:nvSpPr>
          <p:cNvPr id="4104" name="Rectangle 8"/>
          <p:cNvSpPr>
            <a:spLocks noChangeArrowheads="1"/>
          </p:cNvSpPr>
          <p:nvPr/>
        </p:nvSpPr>
        <p:spPr bwMode="auto">
          <a:xfrm>
            <a:off x="3738563" y="6243638"/>
            <a:ext cx="1019175" cy="366712"/>
          </a:xfrm>
          <a:prstGeom prst="rect">
            <a:avLst/>
          </a:prstGeom>
          <a:noFill/>
          <a:ln w="9525">
            <a:noFill/>
            <a:miter lim="800000"/>
            <a:headEnd/>
            <a:tailEnd/>
          </a:ln>
        </p:spPr>
        <p:txBody>
          <a:bodyPr wrap="none">
            <a:spAutoFit/>
          </a:bodyPr>
          <a:lstStyle/>
          <a:p>
            <a:pPr algn="l" rtl="0"/>
            <a:r>
              <a:rPr lang="en-US">
                <a:solidFill>
                  <a:srgbClr val="000099"/>
                </a:solidFill>
                <a:latin typeface="Tahoma" pitchFamily="34" charset="0"/>
              </a:rPr>
              <a:t>Infected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Che 1-2bbb-bern"/>
          <p:cNvPicPr>
            <a:picLocks noChangeAspect="1" noChangeArrowheads="1"/>
          </p:cNvPicPr>
          <p:nvPr/>
        </p:nvPicPr>
        <p:blipFill>
          <a:blip r:embed="rId3" cstate="print"/>
          <a:srcRect/>
          <a:stretch>
            <a:fillRect/>
          </a:stretch>
        </p:blipFill>
        <p:spPr bwMode="auto">
          <a:xfrm>
            <a:off x="123825" y="3028950"/>
            <a:ext cx="5848350" cy="3305175"/>
          </a:xfrm>
          <a:prstGeom prst="rect">
            <a:avLst/>
          </a:prstGeom>
          <a:noFill/>
          <a:ln w="9525">
            <a:noFill/>
            <a:miter lim="800000"/>
            <a:headEnd/>
            <a:tailEnd/>
          </a:ln>
        </p:spPr>
      </p:pic>
      <p:grpSp>
        <p:nvGrpSpPr>
          <p:cNvPr id="2" name="Group 15"/>
          <p:cNvGrpSpPr>
            <a:grpSpLocks/>
          </p:cNvGrpSpPr>
          <p:nvPr/>
        </p:nvGrpSpPr>
        <p:grpSpPr bwMode="auto">
          <a:xfrm>
            <a:off x="155575" y="495300"/>
            <a:ext cx="5781675" cy="2752725"/>
            <a:chOff x="138" y="396"/>
            <a:chExt cx="3642" cy="1626"/>
          </a:xfrm>
        </p:grpSpPr>
        <p:pic>
          <p:nvPicPr>
            <p:cNvPr id="16392" name="Picture 13" descr="Che 3-4b-bern"/>
            <p:cNvPicPr>
              <a:picLocks noChangeAspect="1" noChangeArrowheads="1"/>
            </p:cNvPicPr>
            <p:nvPr/>
          </p:nvPicPr>
          <p:blipFill>
            <a:blip r:embed="rId4" cstate="print"/>
            <a:srcRect/>
            <a:stretch>
              <a:fillRect/>
            </a:stretch>
          </p:blipFill>
          <p:spPr bwMode="auto">
            <a:xfrm>
              <a:off x="138" y="402"/>
              <a:ext cx="3439" cy="1619"/>
            </a:xfrm>
            <a:prstGeom prst="rect">
              <a:avLst/>
            </a:prstGeom>
            <a:noFill/>
            <a:ln w="9525">
              <a:noFill/>
              <a:miter lim="800000"/>
              <a:headEnd/>
              <a:tailEnd/>
            </a:ln>
          </p:spPr>
        </p:pic>
        <p:sp>
          <p:nvSpPr>
            <p:cNvPr id="16393" name="Rectangle 14"/>
            <p:cNvSpPr>
              <a:spLocks noChangeArrowheads="1"/>
            </p:cNvSpPr>
            <p:nvPr/>
          </p:nvSpPr>
          <p:spPr bwMode="auto">
            <a:xfrm>
              <a:off x="3462" y="396"/>
              <a:ext cx="318" cy="1626"/>
            </a:xfrm>
            <a:prstGeom prst="rect">
              <a:avLst/>
            </a:prstGeom>
            <a:solidFill>
              <a:srgbClr val="FFFFFF"/>
            </a:solidFill>
            <a:ln w="9525">
              <a:noFill/>
              <a:miter lim="800000"/>
              <a:headEnd/>
              <a:tailEnd/>
            </a:ln>
          </p:spPr>
          <p:txBody>
            <a:bodyPr wrap="none" anchor="ctr"/>
            <a:lstStyle/>
            <a:p>
              <a:endParaRPr lang="he-IL"/>
            </a:p>
          </p:txBody>
        </p:sp>
      </p:grpSp>
      <p:sp>
        <p:nvSpPr>
          <p:cNvPr id="16388" name="Rectangle 16"/>
          <p:cNvSpPr>
            <a:spLocks noChangeArrowheads="1"/>
          </p:cNvSpPr>
          <p:nvPr/>
        </p:nvSpPr>
        <p:spPr bwMode="auto">
          <a:xfrm>
            <a:off x="5349875" y="5330825"/>
            <a:ext cx="3454400" cy="581025"/>
          </a:xfrm>
          <a:prstGeom prst="rect">
            <a:avLst/>
          </a:prstGeom>
          <a:solidFill>
            <a:srgbClr val="FF9900"/>
          </a:solidFill>
          <a:ln w="9525">
            <a:solidFill>
              <a:schemeClr val="tx1"/>
            </a:solidFill>
            <a:miter lim="800000"/>
            <a:headEnd/>
            <a:tailEnd/>
          </a:ln>
        </p:spPr>
        <p:txBody>
          <a:bodyPr wrap="none" anchor="ctr"/>
          <a:lstStyle/>
          <a:p>
            <a:pPr algn="ctr"/>
            <a:r>
              <a:rPr lang="en-US" sz="2800" i="1"/>
              <a:t>Strep. dysgalactiae</a:t>
            </a:r>
          </a:p>
        </p:txBody>
      </p:sp>
      <p:sp>
        <p:nvSpPr>
          <p:cNvPr id="16389" name="Rectangle 17"/>
          <p:cNvSpPr>
            <a:spLocks noChangeArrowheads="1"/>
          </p:cNvSpPr>
          <p:nvPr/>
        </p:nvSpPr>
        <p:spPr bwMode="auto">
          <a:xfrm>
            <a:off x="5435600" y="1695450"/>
            <a:ext cx="3482975" cy="695325"/>
          </a:xfrm>
          <a:prstGeom prst="rect">
            <a:avLst/>
          </a:prstGeom>
          <a:solidFill>
            <a:srgbClr val="FF9900"/>
          </a:solidFill>
          <a:ln w="9525">
            <a:solidFill>
              <a:schemeClr val="tx1"/>
            </a:solidFill>
            <a:miter lim="800000"/>
            <a:headEnd/>
            <a:tailEnd/>
          </a:ln>
        </p:spPr>
        <p:txBody>
          <a:bodyPr wrap="none" anchor="ctr"/>
          <a:lstStyle/>
          <a:p>
            <a:pPr algn="ctr"/>
            <a:r>
              <a:rPr lang="en-US" sz="2800" i="1"/>
              <a:t>Staph. chromogenes</a:t>
            </a:r>
          </a:p>
        </p:txBody>
      </p:sp>
      <p:sp>
        <p:nvSpPr>
          <p:cNvPr id="207890" name="Rectangle 18"/>
          <p:cNvSpPr>
            <a:spLocks noChangeArrowheads="1"/>
          </p:cNvSpPr>
          <p:nvPr/>
        </p:nvSpPr>
        <p:spPr bwMode="auto">
          <a:xfrm>
            <a:off x="711200" y="203200"/>
            <a:ext cx="1473200" cy="431800"/>
          </a:xfrm>
          <a:prstGeom prst="rect">
            <a:avLst/>
          </a:prstGeom>
          <a:solidFill>
            <a:schemeClr val="bg1">
              <a:lumMod val="60000"/>
              <a:lumOff val="40000"/>
            </a:schemeClr>
          </a:solidFill>
          <a:ln w="9525">
            <a:solidFill>
              <a:schemeClr val="tx1"/>
            </a:solidFill>
            <a:miter lim="800000"/>
            <a:headEnd/>
            <a:tailEnd/>
          </a:ln>
          <a:effectLst/>
        </p:spPr>
        <p:txBody>
          <a:bodyPr wrap="none" anchor="ctr"/>
          <a:lstStyle/>
          <a:p>
            <a:pPr algn="ctr">
              <a:defRPr/>
            </a:pPr>
            <a:r>
              <a:rPr lang="en-US" sz="2400"/>
              <a:t>Healthy</a:t>
            </a:r>
          </a:p>
        </p:txBody>
      </p:sp>
      <p:sp>
        <p:nvSpPr>
          <p:cNvPr id="16391" name="Rectangle 19"/>
          <p:cNvSpPr>
            <a:spLocks noChangeArrowheads="1"/>
          </p:cNvSpPr>
          <p:nvPr/>
        </p:nvSpPr>
        <p:spPr bwMode="auto">
          <a:xfrm>
            <a:off x="3352800" y="203200"/>
            <a:ext cx="1473200" cy="431800"/>
          </a:xfrm>
          <a:prstGeom prst="rect">
            <a:avLst/>
          </a:prstGeom>
          <a:solidFill>
            <a:srgbClr val="FF0066"/>
          </a:solidFill>
          <a:ln w="9525">
            <a:solidFill>
              <a:schemeClr val="tx1"/>
            </a:solidFill>
            <a:miter lim="800000"/>
            <a:headEnd/>
            <a:tailEnd/>
          </a:ln>
        </p:spPr>
        <p:txBody>
          <a:bodyPr wrap="none" anchor="ctr"/>
          <a:lstStyle/>
          <a:p>
            <a:pPr algn="ctr"/>
            <a:r>
              <a:rPr lang="en-US" sz="2400" i="1"/>
              <a:t>Infected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ral4"/>
          <p:cNvPicPr>
            <a:picLocks noChangeAspect="1" noChangeArrowheads="1"/>
          </p:cNvPicPr>
          <p:nvPr/>
        </p:nvPicPr>
        <p:blipFill>
          <a:blip r:embed="rId3" cstate="print"/>
          <a:srcRect/>
          <a:stretch>
            <a:fillRect/>
          </a:stretch>
        </p:blipFill>
        <p:spPr bwMode="auto">
          <a:xfrm>
            <a:off x="190500" y="169863"/>
            <a:ext cx="2638425" cy="2173287"/>
          </a:xfrm>
          <a:prstGeom prst="rect">
            <a:avLst/>
          </a:prstGeom>
          <a:noFill/>
          <a:ln w="9525">
            <a:noFill/>
            <a:miter lim="800000"/>
            <a:headEnd/>
            <a:tailEnd/>
          </a:ln>
        </p:spPr>
      </p:pic>
      <p:sp>
        <p:nvSpPr>
          <p:cNvPr id="20483" name="Line 3"/>
          <p:cNvSpPr>
            <a:spLocks noChangeShapeType="1"/>
          </p:cNvSpPr>
          <p:nvPr/>
        </p:nvSpPr>
        <p:spPr bwMode="auto">
          <a:xfrm>
            <a:off x="1679575" y="4038600"/>
            <a:ext cx="0" cy="2006600"/>
          </a:xfrm>
          <a:prstGeom prst="line">
            <a:avLst/>
          </a:prstGeom>
          <a:noFill/>
          <a:ln w="38100">
            <a:solidFill>
              <a:schemeClr val="tx1"/>
            </a:solidFill>
            <a:round/>
            <a:headEnd/>
            <a:tailEnd/>
          </a:ln>
        </p:spPr>
        <p:txBody>
          <a:bodyPr/>
          <a:lstStyle/>
          <a:p>
            <a:endParaRPr lang="he-IL"/>
          </a:p>
        </p:txBody>
      </p:sp>
      <p:sp>
        <p:nvSpPr>
          <p:cNvPr id="20484" name="Line 4"/>
          <p:cNvSpPr>
            <a:spLocks noChangeShapeType="1"/>
          </p:cNvSpPr>
          <p:nvPr/>
        </p:nvSpPr>
        <p:spPr bwMode="auto">
          <a:xfrm>
            <a:off x="1684338" y="6067425"/>
            <a:ext cx="6027737" cy="17463"/>
          </a:xfrm>
          <a:prstGeom prst="line">
            <a:avLst/>
          </a:prstGeom>
          <a:noFill/>
          <a:ln w="38100">
            <a:solidFill>
              <a:schemeClr val="tx1"/>
            </a:solidFill>
            <a:round/>
            <a:headEnd/>
            <a:tailEnd/>
          </a:ln>
        </p:spPr>
        <p:txBody>
          <a:bodyPr/>
          <a:lstStyle/>
          <a:p>
            <a:endParaRPr lang="he-IL"/>
          </a:p>
        </p:txBody>
      </p:sp>
      <p:sp>
        <p:nvSpPr>
          <p:cNvPr id="20485" name="Rectangle 5"/>
          <p:cNvSpPr>
            <a:spLocks noChangeArrowheads="1"/>
          </p:cNvSpPr>
          <p:nvPr/>
        </p:nvSpPr>
        <p:spPr bwMode="auto">
          <a:xfrm>
            <a:off x="5095875" y="5048250"/>
            <a:ext cx="1252538" cy="1260475"/>
          </a:xfrm>
          <a:prstGeom prst="rect">
            <a:avLst/>
          </a:prstGeom>
          <a:noFill/>
          <a:ln w="28575">
            <a:solidFill>
              <a:schemeClr val="tx1"/>
            </a:solidFill>
            <a:miter lim="800000"/>
            <a:headEnd/>
            <a:tailEnd/>
          </a:ln>
        </p:spPr>
        <p:txBody>
          <a:bodyPr wrap="none" anchor="ctr"/>
          <a:lstStyle/>
          <a:p>
            <a:endParaRPr lang="he-IL"/>
          </a:p>
        </p:txBody>
      </p:sp>
      <p:sp>
        <p:nvSpPr>
          <p:cNvPr id="20486" name="Rectangle 6"/>
          <p:cNvSpPr>
            <a:spLocks noChangeArrowheads="1"/>
          </p:cNvSpPr>
          <p:nvPr/>
        </p:nvSpPr>
        <p:spPr bwMode="auto">
          <a:xfrm>
            <a:off x="1174750" y="5573713"/>
            <a:ext cx="407988" cy="276225"/>
          </a:xfrm>
          <a:prstGeom prst="rect">
            <a:avLst/>
          </a:prstGeom>
          <a:noFill/>
          <a:ln w="9525">
            <a:noFill/>
            <a:miter lim="800000"/>
            <a:headEnd/>
            <a:tailEnd/>
          </a:ln>
        </p:spPr>
        <p:txBody>
          <a:bodyPr wrap="none" anchor="ctr"/>
          <a:lstStyle/>
          <a:p>
            <a:pPr algn="ctr"/>
            <a:r>
              <a:rPr lang="he-IL"/>
              <a:t>0.5</a:t>
            </a:r>
            <a:endParaRPr lang="en-US"/>
          </a:p>
        </p:txBody>
      </p:sp>
      <p:sp>
        <p:nvSpPr>
          <p:cNvPr id="20487" name="Rectangle 7"/>
          <p:cNvSpPr>
            <a:spLocks noChangeArrowheads="1"/>
          </p:cNvSpPr>
          <p:nvPr/>
        </p:nvSpPr>
        <p:spPr bwMode="auto">
          <a:xfrm>
            <a:off x="1176338" y="4660900"/>
            <a:ext cx="407987" cy="276225"/>
          </a:xfrm>
          <a:prstGeom prst="rect">
            <a:avLst/>
          </a:prstGeom>
          <a:noFill/>
          <a:ln w="9525">
            <a:noFill/>
            <a:miter lim="800000"/>
            <a:headEnd/>
            <a:tailEnd/>
          </a:ln>
        </p:spPr>
        <p:txBody>
          <a:bodyPr wrap="none" anchor="ctr"/>
          <a:lstStyle/>
          <a:p>
            <a:pPr algn="ctr"/>
            <a:r>
              <a:rPr lang="he-IL"/>
              <a:t>3.5</a:t>
            </a:r>
            <a:endParaRPr lang="en-US"/>
          </a:p>
        </p:txBody>
      </p:sp>
      <p:sp>
        <p:nvSpPr>
          <p:cNvPr id="20488" name="Rectangle 8"/>
          <p:cNvSpPr>
            <a:spLocks noChangeArrowheads="1"/>
          </p:cNvSpPr>
          <p:nvPr/>
        </p:nvSpPr>
        <p:spPr bwMode="auto">
          <a:xfrm rot="-5400000">
            <a:off x="-69850" y="4846638"/>
            <a:ext cx="2058988" cy="417512"/>
          </a:xfrm>
          <a:prstGeom prst="rect">
            <a:avLst/>
          </a:prstGeom>
          <a:noFill/>
          <a:ln w="9525">
            <a:noFill/>
            <a:miter lim="800000"/>
            <a:headEnd/>
            <a:tailEnd/>
          </a:ln>
        </p:spPr>
        <p:txBody>
          <a:bodyPr wrap="none" anchor="ctr"/>
          <a:lstStyle/>
          <a:p>
            <a:pPr algn="l" rtl="0"/>
            <a:r>
              <a:rPr lang="en-US" sz="2400"/>
              <a:t>Milk (K/day)</a:t>
            </a:r>
          </a:p>
        </p:txBody>
      </p:sp>
      <p:sp>
        <p:nvSpPr>
          <p:cNvPr id="20489" name="Rectangle 9"/>
          <p:cNvSpPr>
            <a:spLocks noChangeArrowheads="1"/>
          </p:cNvSpPr>
          <p:nvPr/>
        </p:nvSpPr>
        <p:spPr bwMode="auto">
          <a:xfrm>
            <a:off x="2660650" y="6188075"/>
            <a:ext cx="1987550" cy="398463"/>
          </a:xfrm>
          <a:prstGeom prst="rect">
            <a:avLst/>
          </a:prstGeom>
          <a:noFill/>
          <a:ln w="9525">
            <a:noFill/>
            <a:miter lim="800000"/>
            <a:headEnd/>
            <a:tailEnd/>
          </a:ln>
        </p:spPr>
        <p:txBody>
          <a:bodyPr wrap="none" anchor="ctr"/>
          <a:lstStyle/>
          <a:p>
            <a:pPr algn="l" rtl="0"/>
            <a:r>
              <a:rPr lang="en-US" sz="2400"/>
              <a:t>Days in milk</a:t>
            </a:r>
          </a:p>
        </p:txBody>
      </p:sp>
      <p:sp>
        <p:nvSpPr>
          <p:cNvPr id="20490" name="Line 10"/>
          <p:cNvSpPr>
            <a:spLocks noChangeShapeType="1"/>
          </p:cNvSpPr>
          <p:nvPr/>
        </p:nvSpPr>
        <p:spPr bwMode="auto">
          <a:xfrm flipV="1">
            <a:off x="1768475" y="5637213"/>
            <a:ext cx="5940425" cy="9525"/>
          </a:xfrm>
          <a:prstGeom prst="line">
            <a:avLst/>
          </a:prstGeom>
          <a:noFill/>
          <a:ln w="9525">
            <a:solidFill>
              <a:schemeClr val="tx1"/>
            </a:solidFill>
            <a:prstDash val="dash"/>
            <a:round/>
            <a:headEnd/>
            <a:tailEnd/>
          </a:ln>
        </p:spPr>
        <p:txBody>
          <a:bodyPr/>
          <a:lstStyle/>
          <a:p>
            <a:endParaRPr lang="he-IL"/>
          </a:p>
        </p:txBody>
      </p:sp>
      <p:sp>
        <p:nvSpPr>
          <p:cNvPr id="20491" name="Freeform 11"/>
          <p:cNvSpPr>
            <a:spLocks/>
          </p:cNvSpPr>
          <p:nvPr/>
        </p:nvSpPr>
        <p:spPr bwMode="auto">
          <a:xfrm>
            <a:off x="1714500" y="4546600"/>
            <a:ext cx="5334000" cy="1498600"/>
          </a:xfrm>
          <a:custGeom>
            <a:avLst/>
            <a:gdLst>
              <a:gd name="T0" fmla="*/ 0 w 3360"/>
              <a:gd name="T1" fmla="*/ 2147483647 h 944"/>
              <a:gd name="T2" fmla="*/ 2147483647 w 3360"/>
              <a:gd name="T3" fmla="*/ 2147483647 h 944"/>
              <a:gd name="T4" fmla="*/ 2147483647 w 3360"/>
              <a:gd name="T5" fmla="*/ 2147483647 h 944"/>
              <a:gd name="T6" fmla="*/ 2147483647 w 3360"/>
              <a:gd name="T7" fmla="*/ 2147483647 h 944"/>
              <a:gd name="T8" fmla="*/ 2147483647 w 3360"/>
              <a:gd name="T9" fmla="*/ 2147483647 h 944"/>
              <a:gd name="T10" fmla="*/ 2147483647 w 3360"/>
              <a:gd name="T11" fmla="*/ 2147483647 h 944"/>
              <a:gd name="T12" fmla="*/ 2147483647 w 3360"/>
              <a:gd name="T13" fmla="*/ 2147483647 h 944"/>
              <a:gd name="T14" fmla="*/ 2147483647 w 3360"/>
              <a:gd name="T15" fmla="*/ 2147483647 h 944"/>
              <a:gd name="T16" fmla="*/ 2147483647 w 3360"/>
              <a:gd name="T17" fmla="*/ 2147483647 h 944"/>
              <a:gd name="T18" fmla="*/ 2147483647 w 3360"/>
              <a:gd name="T19" fmla="*/ 2147483647 h 944"/>
              <a:gd name="T20" fmla="*/ 2147483647 w 3360"/>
              <a:gd name="T21" fmla="*/ 2147483647 h 944"/>
              <a:gd name="T22" fmla="*/ 2147483647 w 3360"/>
              <a:gd name="T23" fmla="*/ 2147483647 h 944"/>
              <a:gd name="T24" fmla="*/ 2147483647 w 3360"/>
              <a:gd name="T25" fmla="*/ 2147483647 h 944"/>
              <a:gd name="T26" fmla="*/ 2147483647 w 3360"/>
              <a:gd name="T27" fmla="*/ 0 h 944"/>
              <a:gd name="T28" fmla="*/ 2147483647 w 3360"/>
              <a:gd name="T29" fmla="*/ 2147483647 h 944"/>
              <a:gd name="T30" fmla="*/ 2147483647 w 3360"/>
              <a:gd name="T31" fmla="*/ 2147483647 h 944"/>
              <a:gd name="T32" fmla="*/ 2147483647 w 3360"/>
              <a:gd name="T33" fmla="*/ 2147483647 h 944"/>
              <a:gd name="T34" fmla="*/ 2147483647 w 3360"/>
              <a:gd name="T35" fmla="*/ 2147483647 h 944"/>
              <a:gd name="T36" fmla="*/ 2147483647 w 3360"/>
              <a:gd name="T37" fmla="*/ 2147483647 h 944"/>
              <a:gd name="T38" fmla="*/ 2147483647 w 3360"/>
              <a:gd name="T39" fmla="*/ 2147483647 h 944"/>
              <a:gd name="T40" fmla="*/ 2147483647 w 3360"/>
              <a:gd name="T41" fmla="*/ 2147483647 h 944"/>
              <a:gd name="T42" fmla="*/ 2147483647 w 3360"/>
              <a:gd name="T43" fmla="*/ 2147483647 h 944"/>
              <a:gd name="T44" fmla="*/ 2147483647 w 3360"/>
              <a:gd name="T45" fmla="*/ 2147483647 h 944"/>
              <a:gd name="T46" fmla="*/ 2147483647 w 3360"/>
              <a:gd name="T47" fmla="*/ 2147483647 h 944"/>
              <a:gd name="T48" fmla="*/ 2147483647 w 3360"/>
              <a:gd name="T49" fmla="*/ 2147483647 h 944"/>
              <a:gd name="T50" fmla="*/ 2147483647 w 3360"/>
              <a:gd name="T51" fmla="*/ 2147483647 h 944"/>
              <a:gd name="T52" fmla="*/ 2147483647 w 3360"/>
              <a:gd name="T53" fmla="*/ 2147483647 h 944"/>
              <a:gd name="T54" fmla="*/ 2147483647 w 3360"/>
              <a:gd name="T55" fmla="*/ 2147483647 h 944"/>
              <a:gd name="T56" fmla="*/ 2147483647 w 3360"/>
              <a:gd name="T57" fmla="*/ 2147483647 h 944"/>
              <a:gd name="T58" fmla="*/ 2147483647 w 3360"/>
              <a:gd name="T59" fmla="*/ 2147483647 h 944"/>
              <a:gd name="T60" fmla="*/ 2147483647 w 3360"/>
              <a:gd name="T61" fmla="*/ 2147483647 h 944"/>
              <a:gd name="T62" fmla="*/ 2147483647 w 3360"/>
              <a:gd name="T63" fmla="*/ 2147483647 h 944"/>
              <a:gd name="T64" fmla="*/ 2147483647 w 3360"/>
              <a:gd name="T65" fmla="*/ 2147483647 h 944"/>
              <a:gd name="T66" fmla="*/ 2147483647 w 3360"/>
              <a:gd name="T67" fmla="*/ 2147483647 h 9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0"/>
              <a:gd name="T103" fmla="*/ 0 h 944"/>
              <a:gd name="T104" fmla="*/ 3360 w 3360"/>
              <a:gd name="T105" fmla="*/ 944 h 9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0" h="944">
                <a:moveTo>
                  <a:pt x="0" y="944"/>
                </a:moveTo>
                <a:cubicBezTo>
                  <a:pt x="13" y="940"/>
                  <a:pt x="40" y="933"/>
                  <a:pt x="48" y="920"/>
                </a:cubicBezTo>
                <a:cubicBezTo>
                  <a:pt x="59" y="903"/>
                  <a:pt x="68" y="828"/>
                  <a:pt x="80" y="816"/>
                </a:cubicBezTo>
                <a:cubicBezTo>
                  <a:pt x="86" y="810"/>
                  <a:pt x="96" y="811"/>
                  <a:pt x="104" y="808"/>
                </a:cubicBezTo>
                <a:cubicBezTo>
                  <a:pt x="141" y="752"/>
                  <a:pt x="120" y="771"/>
                  <a:pt x="160" y="744"/>
                </a:cubicBezTo>
                <a:cubicBezTo>
                  <a:pt x="189" y="656"/>
                  <a:pt x="143" y="789"/>
                  <a:pt x="184" y="696"/>
                </a:cubicBezTo>
                <a:cubicBezTo>
                  <a:pt x="210" y="637"/>
                  <a:pt x="208" y="557"/>
                  <a:pt x="264" y="520"/>
                </a:cubicBezTo>
                <a:cubicBezTo>
                  <a:pt x="275" y="504"/>
                  <a:pt x="293" y="491"/>
                  <a:pt x="296" y="472"/>
                </a:cubicBezTo>
                <a:cubicBezTo>
                  <a:pt x="306" y="414"/>
                  <a:pt x="309" y="362"/>
                  <a:pt x="360" y="328"/>
                </a:cubicBezTo>
                <a:cubicBezTo>
                  <a:pt x="388" y="286"/>
                  <a:pt x="431" y="268"/>
                  <a:pt x="448" y="216"/>
                </a:cubicBezTo>
                <a:cubicBezTo>
                  <a:pt x="456" y="162"/>
                  <a:pt x="453" y="148"/>
                  <a:pt x="496" y="120"/>
                </a:cubicBezTo>
                <a:cubicBezTo>
                  <a:pt x="499" y="112"/>
                  <a:pt x="497" y="101"/>
                  <a:pt x="504" y="96"/>
                </a:cubicBezTo>
                <a:cubicBezTo>
                  <a:pt x="518" y="86"/>
                  <a:pt x="552" y="80"/>
                  <a:pt x="552" y="80"/>
                </a:cubicBezTo>
                <a:cubicBezTo>
                  <a:pt x="602" y="5"/>
                  <a:pt x="679" y="7"/>
                  <a:pt x="760" y="0"/>
                </a:cubicBezTo>
                <a:cubicBezTo>
                  <a:pt x="896" y="3"/>
                  <a:pt x="1032" y="3"/>
                  <a:pt x="1168" y="8"/>
                </a:cubicBezTo>
                <a:cubicBezTo>
                  <a:pt x="1274" y="12"/>
                  <a:pt x="1357" y="89"/>
                  <a:pt x="1448" y="128"/>
                </a:cubicBezTo>
                <a:cubicBezTo>
                  <a:pt x="1483" y="143"/>
                  <a:pt x="1509" y="140"/>
                  <a:pt x="1552" y="144"/>
                </a:cubicBezTo>
                <a:cubicBezTo>
                  <a:pt x="1596" y="159"/>
                  <a:pt x="1714" y="183"/>
                  <a:pt x="1744" y="208"/>
                </a:cubicBezTo>
                <a:cubicBezTo>
                  <a:pt x="1823" y="274"/>
                  <a:pt x="1721" y="193"/>
                  <a:pt x="1784" y="256"/>
                </a:cubicBezTo>
                <a:cubicBezTo>
                  <a:pt x="1791" y="263"/>
                  <a:pt x="1801" y="266"/>
                  <a:pt x="1808" y="272"/>
                </a:cubicBezTo>
                <a:cubicBezTo>
                  <a:pt x="1849" y="308"/>
                  <a:pt x="1877" y="351"/>
                  <a:pt x="1920" y="384"/>
                </a:cubicBezTo>
                <a:cubicBezTo>
                  <a:pt x="1935" y="396"/>
                  <a:pt x="1949" y="413"/>
                  <a:pt x="1968" y="416"/>
                </a:cubicBezTo>
                <a:cubicBezTo>
                  <a:pt x="1987" y="419"/>
                  <a:pt x="2005" y="421"/>
                  <a:pt x="2024" y="424"/>
                </a:cubicBezTo>
                <a:cubicBezTo>
                  <a:pt x="2040" y="429"/>
                  <a:pt x="2063" y="426"/>
                  <a:pt x="2072" y="440"/>
                </a:cubicBezTo>
                <a:cubicBezTo>
                  <a:pt x="2083" y="456"/>
                  <a:pt x="2098" y="470"/>
                  <a:pt x="2104" y="488"/>
                </a:cubicBezTo>
                <a:cubicBezTo>
                  <a:pt x="2107" y="496"/>
                  <a:pt x="2106" y="506"/>
                  <a:pt x="2112" y="512"/>
                </a:cubicBezTo>
                <a:cubicBezTo>
                  <a:pt x="2118" y="518"/>
                  <a:pt x="2128" y="516"/>
                  <a:pt x="2136" y="520"/>
                </a:cubicBezTo>
                <a:cubicBezTo>
                  <a:pt x="2160" y="532"/>
                  <a:pt x="2185" y="545"/>
                  <a:pt x="2208" y="560"/>
                </a:cubicBezTo>
                <a:cubicBezTo>
                  <a:pt x="2234" y="598"/>
                  <a:pt x="2261" y="605"/>
                  <a:pt x="2304" y="616"/>
                </a:cubicBezTo>
                <a:cubicBezTo>
                  <a:pt x="2411" y="687"/>
                  <a:pt x="2374" y="678"/>
                  <a:pt x="2520" y="688"/>
                </a:cubicBezTo>
                <a:cubicBezTo>
                  <a:pt x="2597" y="714"/>
                  <a:pt x="2708" y="708"/>
                  <a:pt x="2784" y="712"/>
                </a:cubicBezTo>
                <a:cubicBezTo>
                  <a:pt x="2820" y="718"/>
                  <a:pt x="2853" y="726"/>
                  <a:pt x="2888" y="736"/>
                </a:cubicBezTo>
                <a:cubicBezTo>
                  <a:pt x="2904" y="741"/>
                  <a:pt x="2936" y="752"/>
                  <a:pt x="2936" y="752"/>
                </a:cubicBezTo>
                <a:cubicBezTo>
                  <a:pt x="3077" y="749"/>
                  <a:pt x="3360" y="744"/>
                  <a:pt x="3360" y="744"/>
                </a:cubicBezTo>
              </a:path>
            </a:pathLst>
          </a:custGeom>
          <a:noFill/>
          <a:ln w="57150" cap="flat" cmpd="sng">
            <a:solidFill>
              <a:schemeClr val="tx1"/>
            </a:solidFill>
            <a:prstDash val="solid"/>
            <a:miter lim="800000"/>
            <a:headEnd type="none" w="med" len="med"/>
            <a:tailEnd type="none" w="med" len="med"/>
          </a:ln>
        </p:spPr>
        <p:txBody>
          <a:bodyPr wrap="none"/>
          <a:lstStyle/>
          <a:p>
            <a:endParaRPr lang="he-IL"/>
          </a:p>
        </p:txBody>
      </p:sp>
      <p:sp>
        <p:nvSpPr>
          <p:cNvPr id="20492" name="Line 12"/>
          <p:cNvSpPr>
            <a:spLocks noChangeShapeType="1"/>
          </p:cNvSpPr>
          <p:nvPr/>
        </p:nvSpPr>
        <p:spPr bwMode="auto">
          <a:xfrm>
            <a:off x="7712075" y="4102100"/>
            <a:ext cx="0" cy="2006600"/>
          </a:xfrm>
          <a:prstGeom prst="line">
            <a:avLst/>
          </a:prstGeom>
          <a:noFill/>
          <a:ln w="38100">
            <a:solidFill>
              <a:schemeClr val="tx1"/>
            </a:solidFill>
            <a:round/>
            <a:headEnd/>
            <a:tailEnd/>
          </a:ln>
        </p:spPr>
        <p:txBody>
          <a:bodyPr/>
          <a:lstStyle/>
          <a:p>
            <a:endParaRPr lang="he-IL"/>
          </a:p>
        </p:txBody>
      </p:sp>
      <p:sp>
        <p:nvSpPr>
          <p:cNvPr id="20493" name="Rectangle 13"/>
          <p:cNvSpPr>
            <a:spLocks noChangeArrowheads="1"/>
          </p:cNvSpPr>
          <p:nvPr/>
        </p:nvSpPr>
        <p:spPr bwMode="auto">
          <a:xfrm rot="-5400000">
            <a:off x="7677150" y="4833938"/>
            <a:ext cx="2058988" cy="417512"/>
          </a:xfrm>
          <a:prstGeom prst="rect">
            <a:avLst/>
          </a:prstGeom>
          <a:noFill/>
          <a:ln w="9525">
            <a:noFill/>
            <a:miter lim="800000"/>
            <a:headEnd/>
            <a:tailEnd/>
          </a:ln>
        </p:spPr>
        <p:txBody>
          <a:bodyPr wrap="none" anchor="ctr"/>
          <a:lstStyle/>
          <a:p>
            <a:pPr algn="l" rtl="0"/>
            <a:r>
              <a:rPr lang="en-US" sz="2400"/>
              <a:t>SCC (x 1000)</a:t>
            </a:r>
          </a:p>
        </p:txBody>
      </p:sp>
      <p:sp>
        <p:nvSpPr>
          <p:cNvPr id="20494" name="Rectangle 14"/>
          <p:cNvSpPr>
            <a:spLocks noChangeArrowheads="1"/>
          </p:cNvSpPr>
          <p:nvPr/>
        </p:nvSpPr>
        <p:spPr bwMode="auto">
          <a:xfrm>
            <a:off x="7753350" y="4227513"/>
            <a:ext cx="407988" cy="276225"/>
          </a:xfrm>
          <a:prstGeom prst="rect">
            <a:avLst/>
          </a:prstGeom>
          <a:noFill/>
          <a:ln w="9525">
            <a:noFill/>
            <a:miter lim="800000"/>
            <a:headEnd/>
            <a:tailEnd/>
          </a:ln>
        </p:spPr>
        <p:txBody>
          <a:bodyPr wrap="none" anchor="ctr"/>
          <a:lstStyle/>
          <a:p>
            <a:pPr algn="l" rtl="0"/>
            <a:r>
              <a:rPr lang="he-IL"/>
              <a:t>1000</a:t>
            </a:r>
            <a:endParaRPr lang="en-US"/>
          </a:p>
        </p:txBody>
      </p:sp>
      <p:sp>
        <p:nvSpPr>
          <p:cNvPr id="20495" name="Rectangle 15"/>
          <p:cNvSpPr>
            <a:spLocks noChangeArrowheads="1"/>
          </p:cNvSpPr>
          <p:nvPr/>
        </p:nvSpPr>
        <p:spPr bwMode="auto">
          <a:xfrm>
            <a:off x="7918450" y="5472113"/>
            <a:ext cx="407988" cy="276225"/>
          </a:xfrm>
          <a:prstGeom prst="rect">
            <a:avLst/>
          </a:prstGeom>
          <a:noFill/>
          <a:ln w="9525">
            <a:noFill/>
            <a:miter lim="800000"/>
            <a:headEnd/>
            <a:tailEnd/>
          </a:ln>
        </p:spPr>
        <p:txBody>
          <a:bodyPr wrap="none" anchor="ctr"/>
          <a:lstStyle/>
          <a:p>
            <a:pPr algn="ctr"/>
            <a:r>
              <a:rPr lang="he-IL"/>
              <a:t>100</a:t>
            </a:r>
            <a:endParaRPr lang="en-US"/>
          </a:p>
        </p:txBody>
      </p:sp>
      <p:sp>
        <p:nvSpPr>
          <p:cNvPr id="20496" name="Freeform 16"/>
          <p:cNvSpPr>
            <a:spLocks/>
          </p:cNvSpPr>
          <p:nvPr/>
        </p:nvSpPr>
        <p:spPr bwMode="auto">
          <a:xfrm>
            <a:off x="1736725" y="4032250"/>
            <a:ext cx="4581525" cy="1639888"/>
          </a:xfrm>
          <a:custGeom>
            <a:avLst/>
            <a:gdLst>
              <a:gd name="T0" fmla="*/ 2147483647 w 2886"/>
              <a:gd name="T1" fmla="*/ 2147483647 h 1033"/>
              <a:gd name="T2" fmla="*/ 2147483647 w 2886"/>
              <a:gd name="T3" fmla="*/ 2147483647 h 1033"/>
              <a:gd name="T4" fmla="*/ 2147483647 w 2886"/>
              <a:gd name="T5" fmla="*/ 2147483647 h 1033"/>
              <a:gd name="T6" fmla="*/ 2147483647 w 2886"/>
              <a:gd name="T7" fmla="*/ 2147483647 h 1033"/>
              <a:gd name="T8" fmla="*/ 2147483647 w 2886"/>
              <a:gd name="T9" fmla="*/ 2147483647 h 1033"/>
              <a:gd name="T10" fmla="*/ 2147483647 w 2886"/>
              <a:gd name="T11" fmla="*/ 2147483647 h 1033"/>
              <a:gd name="T12" fmla="*/ 2147483647 w 2886"/>
              <a:gd name="T13" fmla="*/ 2147483647 h 1033"/>
              <a:gd name="T14" fmla="*/ 2147483647 w 2886"/>
              <a:gd name="T15" fmla="*/ 2147483647 h 1033"/>
              <a:gd name="T16" fmla="*/ 2147483647 w 2886"/>
              <a:gd name="T17" fmla="*/ 2147483647 h 1033"/>
              <a:gd name="T18" fmla="*/ 2147483647 w 2886"/>
              <a:gd name="T19" fmla="*/ 2147483647 h 1033"/>
              <a:gd name="T20" fmla="*/ 2147483647 w 2886"/>
              <a:gd name="T21" fmla="*/ 2147483647 h 1033"/>
              <a:gd name="T22" fmla="*/ 2147483647 w 2886"/>
              <a:gd name="T23" fmla="*/ 2147483647 h 1033"/>
              <a:gd name="T24" fmla="*/ 2147483647 w 2886"/>
              <a:gd name="T25" fmla="*/ 2147483647 h 1033"/>
              <a:gd name="T26" fmla="*/ 2147483647 w 2886"/>
              <a:gd name="T27" fmla="*/ 2147483647 h 1033"/>
              <a:gd name="T28" fmla="*/ 2147483647 w 2886"/>
              <a:gd name="T29" fmla="*/ 2147483647 h 1033"/>
              <a:gd name="T30" fmla="*/ 2147483647 w 2886"/>
              <a:gd name="T31" fmla="*/ 2147483647 h 1033"/>
              <a:gd name="T32" fmla="*/ 2147483647 w 2886"/>
              <a:gd name="T33" fmla="*/ 2147483647 h 1033"/>
              <a:gd name="T34" fmla="*/ 2147483647 w 2886"/>
              <a:gd name="T35" fmla="*/ 2147483647 h 1033"/>
              <a:gd name="T36" fmla="*/ 2147483647 w 2886"/>
              <a:gd name="T37" fmla="*/ 2147483647 h 1033"/>
              <a:gd name="T38" fmla="*/ 2147483647 w 2886"/>
              <a:gd name="T39" fmla="*/ 2147483647 h 1033"/>
              <a:gd name="T40" fmla="*/ 2147483647 w 2886"/>
              <a:gd name="T41" fmla="*/ 2147483647 h 1033"/>
              <a:gd name="T42" fmla="*/ 2147483647 w 2886"/>
              <a:gd name="T43" fmla="*/ 2147483647 h 1033"/>
              <a:gd name="T44" fmla="*/ 2147483647 w 2886"/>
              <a:gd name="T45" fmla="*/ 2147483647 h 1033"/>
              <a:gd name="T46" fmla="*/ 2147483647 w 2886"/>
              <a:gd name="T47" fmla="*/ 2147483647 h 1033"/>
              <a:gd name="T48" fmla="*/ 2147483647 w 2886"/>
              <a:gd name="T49" fmla="*/ 2147483647 h 1033"/>
              <a:gd name="T50" fmla="*/ 2147483647 w 2886"/>
              <a:gd name="T51" fmla="*/ 2147483647 h 1033"/>
              <a:gd name="T52" fmla="*/ 2147483647 w 2886"/>
              <a:gd name="T53" fmla="*/ 2147483647 h 1033"/>
              <a:gd name="T54" fmla="*/ 2147483647 w 2886"/>
              <a:gd name="T55" fmla="*/ 2147483647 h 1033"/>
              <a:gd name="T56" fmla="*/ 2147483647 w 2886"/>
              <a:gd name="T57" fmla="*/ 2147483647 h 1033"/>
              <a:gd name="T58" fmla="*/ 2147483647 w 2886"/>
              <a:gd name="T59" fmla="*/ 2147483647 h 1033"/>
              <a:gd name="T60" fmla="*/ 2147483647 w 2886"/>
              <a:gd name="T61" fmla="*/ 2147483647 h 1033"/>
              <a:gd name="T62" fmla="*/ 2147483647 w 2886"/>
              <a:gd name="T63" fmla="*/ 2147483647 h 1033"/>
              <a:gd name="T64" fmla="*/ 2147483647 w 2886"/>
              <a:gd name="T65" fmla="*/ 2147483647 h 1033"/>
              <a:gd name="T66" fmla="*/ 2147483647 w 2886"/>
              <a:gd name="T67" fmla="*/ 2147483647 h 1033"/>
              <a:gd name="T68" fmla="*/ 2147483647 w 2886"/>
              <a:gd name="T69" fmla="*/ 2147483647 h 1033"/>
              <a:gd name="T70" fmla="*/ 2147483647 w 2886"/>
              <a:gd name="T71" fmla="*/ 2147483647 h 1033"/>
              <a:gd name="T72" fmla="*/ 2147483647 w 2886"/>
              <a:gd name="T73" fmla="*/ 2147483647 h 1033"/>
              <a:gd name="T74" fmla="*/ 2147483647 w 2886"/>
              <a:gd name="T75" fmla="*/ 2147483647 h 1033"/>
              <a:gd name="T76" fmla="*/ 2147483647 w 2886"/>
              <a:gd name="T77" fmla="*/ 2147483647 h 1033"/>
              <a:gd name="T78" fmla="*/ 2147483647 w 2886"/>
              <a:gd name="T79" fmla="*/ 2147483647 h 1033"/>
              <a:gd name="T80" fmla="*/ 2147483647 w 2886"/>
              <a:gd name="T81" fmla="*/ 2147483647 h 1033"/>
              <a:gd name="T82" fmla="*/ 2147483647 w 2886"/>
              <a:gd name="T83" fmla="*/ 2147483647 h 1033"/>
              <a:gd name="T84" fmla="*/ 2147483647 w 2886"/>
              <a:gd name="T85" fmla="*/ 2147483647 h 1033"/>
              <a:gd name="T86" fmla="*/ 2147483647 w 2886"/>
              <a:gd name="T87" fmla="*/ 2147483647 h 1033"/>
              <a:gd name="T88" fmla="*/ 2147483647 w 2886"/>
              <a:gd name="T89" fmla="*/ 2147483647 h 1033"/>
              <a:gd name="T90" fmla="*/ 2147483647 w 2886"/>
              <a:gd name="T91" fmla="*/ 2147483647 h 1033"/>
              <a:gd name="T92" fmla="*/ 2147483647 w 2886"/>
              <a:gd name="T93" fmla="*/ 2147483647 h 1033"/>
              <a:gd name="T94" fmla="*/ 2147483647 w 2886"/>
              <a:gd name="T95" fmla="*/ 2147483647 h 1033"/>
              <a:gd name="T96" fmla="*/ 2147483647 w 2886"/>
              <a:gd name="T97" fmla="*/ 2147483647 h 1033"/>
              <a:gd name="T98" fmla="*/ 2147483647 w 2886"/>
              <a:gd name="T99" fmla="*/ 2147483647 h 1033"/>
              <a:gd name="T100" fmla="*/ 2147483647 w 2886"/>
              <a:gd name="T101" fmla="*/ 2147483647 h 1033"/>
              <a:gd name="T102" fmla="*/ 2147483647 w 2886"/>
              <a:gd name="T103" fmla="*/ 2147483647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6"/>
              <a:gd name="T157" fmla="*/ 0 h 1033"/>
              <a:gd name="T158" fmla="*/ 2886 w 2886"/>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6" h="1033">
                <a:moveTo>
                  <a:pt x="10" y="36"/>
                </a:moveTo>
                <a:cubicBezTo>
                  <a:pt x="35" y="111"/>
                  <a:pt x="0" y="0"/>
                  <a:pt x="26" y="188"/>
                </a:cubicBezTo>
                <a:cubicBezTo>
                  <a:pt x="28" y="205"/>
                  <a:pt x="42" y="236"/>
                  <a:pt x="42" y="236"/>
                </a:cubicBezTo>
                <a:cubicBezTo>
                  <a:pt x="52" y="360"/>
                  <a:pt x="43" y="322"/>
                  <a:pt x="98" y="404"/>
                </a:cubicBezTo>
                <a:cubicBezTo>
                  <a:pt x="103" y="462"/>
                  <a:pt x="109" y="516"/>
                  <a:pt x="122" y="572"/>
                </a:cubicBezTo>
                <a:cubicBezTo>
                  <a:pt x="128" y="599"/>
                  <a:pt x="162" y="644"/>
                  <a:pt x="162" y="644"/>
                </a:cubicBezTo>
                <a:cubicBezTo>
                  <a:pt x="168" y="707"/>
                  <a:pt x="158" y="791"/>
                  <a:pt x="194" y="844"/>
                </a:cubicBezTo>
                <a:cubicBezTo>
                  <a:pt x="197" y="855"/>
                  <a:pt x="199" y="865"/>
                  <a:pt x="202" y="876"/>
                </a:cubicBezTo>
                <a:cubicBezTo>
                  <a:pt x="207" y="892"/>
                  <a:pt x="218" y="924"/>
                  <a:pt x="218" y="924"/>
                </a:cubicBezTo>
                <a:cubicBezTo>
                  <a:pt x="224" y="974"/>
                  <a:pt x="209" y="987"/>
                  <a:pt x="250" y="1004"/>
                </a:cubicBezTo>
                <a:cubicBezTo>
                  <a:pt x="260" y="1008"/>
                  <a:pt x="271" y="1009"/>
                  <a:pt x="282" y="1012"/>
                </a:cubicBezTo>
                <a:cubicBezTo>
                  <a:pt x="298" y="1017"/>
                  <a:pt x="330" y="1028"/>
                  <a:pt x="330" y="1028"/>
                </a:cubicBezTo>
                <a:cubicBezTo>
                  <a:pt x="362" y="1025"/>
                  <a:pt x="397" y="1033"/>
                  <a:pt x="426" y="1020"/>
                </a:cubicBezTo>
                <a:cubicBezTo>
                  <a:pt x="444" y="1012"/>
                  <a:pt x="440" y="978"/>
                  <a:pt x="458" y="972"/>
                </a:cubicBezTo>
                <a:cubicBezTo>
                  <a:pt x="466" y="969"/>
                  <a:pt x="474" y="967"/>
                  <a:pt x="482" y="964"/>
                </a:cubicBezTo>
                <a:cubicBezTo>
                  <a:pt x="514" y="967"/>
                  <a:pt x="546" y="967"/>
                  <a:pt x="578" y="972"/>
                </a:cubicBezTo>
                <a:cubicBezTo>
                  <a:pt x="595" y="975"/>
                  <a:pt x="610" y="983"/>
                  <a:pt x="626" y="988"/>
                </a:cubicBezTo>
                <a:cubicBezTo>
                  <a:pt x="634" y="991"/>
                  <a:pt x="650" y="996"/>
                  <a:pt x="650" y="996"/>
                </a:cubicBezTo>
                <a:cubicBezTo>
                  <a:pt x="685" y="984"/>
                  <a:pt x="711" y="960"/>
                  <a:pt x="746" y="948"/>
                </a:cubicBezTo>
                <a:cubicBezTo>
                  <a:pt x="811" y="954"/>
                  <a:pt x="867" y="971"/>
                  <a:pt x="930" y="980"/>
                </a:cubicBezTo>
                <a:cubicBezTo>
                  <a:pt x="969" y="993"/>
                  <a:pt x="979" y="1000"/>
                  <a:pt x="1034" y="980"/>
                </a:cubicBezTo>
                <a:cubicBezTo>
                  <a:pt x="1042" y="977"/>
                  <a:pt x="1036" y="962"/>
                  <a:pt x="1042" y="956"/>
                </a:cubicBezTo>
                <a:cubicBezTo>
                  <a:pt x="1056" y="942"/>
                  <a:pt x="1080" y="941"/>
                  <a:pt x="1098" y="932"/>
                </a:cubicBezTo>
                <a:cubicBezTo>
                  <a:pt x="1161" y="940"/>
                  <a:pt x="1219" y="956"/>
                  <a:pt x="1282" y="964"/>
                </a:cubicBezTo>
                <a:cubicBezTo>
                  <a:pt x="1301" y="992"/>
                  <a:pt x="1314" y="1001"/>
                  <a:pt x="1346" y="1012"/>
                </a:cubicBezTo>
                <a:cubicBezTo>
                  <a:pt x="1397" y="1009"/>
                  <a:pt x="1448" y="1010"/>
                  <a:pt x="1498" y="1004"/>
                </a:cubicBezTo>
                <a:cubicBezTo>
                  <a:pt x="1534" y="1000"/>
                  <a:pt x="1568" y="975"/>
                  <a:pt x="1602" y="964"/>
                </a:cubicBezTo>
                <a:cubicBezTo>
                  <a:pt x="1664" y="970"/>
                  <a:pt x="1710" y="979"/>
                  <a:pt x="1770" y="988"/>
                </a:cubicBezTo>
                <a:cubicBezTo>
                  <a:pt x="1807" y="985"/>
                  <a:pt x="1845" y="986"/>
                  <a:pt x="1882" y="980"/>
                </a:cubicBezTo>
                <a:cubicBezTo>
                  <a:pt x="2038" y="954"/>
                  <a:pt x="1811" y="975"/>
                  <a:pt x="1938" y="948"/>
                </a:cubicBezTo>
                <a:cubicBezTo>
                  <a:pt x="1967" y="942"/>
                  <a:pt x="1997" y="943"/>
                  <a:pt x="2026" y="940"/>
                </a:cubicBezTo>
                <a:cubicBezTo>
                  <a:pt x="2034" y="917"/>
                  <a:pt x="2026" y="887"/>
                  <a:pt x="2042" y="868"/>
                </a:cubicBezTo>
                <a:cubicBezTo>
                  <a:pt x="2053" y="855"/>
                  <a:pt x="2074" y="857"/>
                  <a:pt x="2090" y="852"/>
                </a:cubicBezTo>
                <a:cubicBezTo>
                  <a:pt x="2098" y="849"/>
                  <a:pt x="2114" y="844"/>
                  <a:pt x="2114" y="844"/>
                </a:cubicBezTo>
                <a:cubicBezTo>
                  <a:pt x="2129" y="821"/>
                  <a:pt x="2142" y="796"/>
                  <a:pt x="2154" y="772"/>
                </a:cubicBezTo>
                <a:cubicBezTo>
                  <a:pt x="2158" y="764"/>
                  <a:pt x="2157" y="755"/>
                  <a:pt x="2162" y="748"/>
                </a:cubicBezTo>
                <a:cubicBezTo>
                  <a:pt x="2188" y="716"/>
                  <a:pt x="2247" y="720"/>
                  <a:pt x="2282" y="708"/>
                </a:cubicBezTo>
                <a:cubicBezTo>
                  <a:pt x="2293" y="692"/>
                  <a:pt x="2303" y="676"/>
                  <a:pt x="2314" y="660"/>
                </a:cubicBezTo>
                <a:cubicBezTo>
                  <a:pt x="2321" y="649"/>
                  <a:pt x="2389" y="640"/>
                  <a:pt x="2402" y="636"/>
                </a:cubicBezTo>
                <a:cubicBezTo>
                  <a:pt x="2418" y="632"/>
                  <a:pt x="2450" y="620"/>
                  <a:pt x="2450" y="620"/>
                </a:cubicBezTo>
                <a:cubicBezTo>
                  <a:pt x="2459" y="594"/>
                  <a:pt x="2490" y="548"/>
                  <a:pt x="2490" y="548"/>
                </a:cubicBezTo>
                <a:cubicBezTo>
                  <a:pt x="2496" y="519"/>
                  <a:pt x="2491" y="486"/>
                  <a:pt x="2506" y="460"/>
                </a:cubicBezTo>
                <a:cubicBezTo>
                  <a:pt x="2517" y="440"/>
                  <a:pt x="2533" y="419"/>
                  <a:pt x="2554" y="412"/>
                </a:cubicBezTo>
                <a:cubicBezTo>
                  <a:pt x="2570" y="407"/>
                  <a:pt x="2602" y="396"/>
                  <a:pt x="2602" y="396"/>
                </a:cubicBezTo>
                <a:cubicBezTo>
                  <a:pt x="2639" y="340"/>
                  <a:pt x="2618" y="359"/>
                  <a:pt x="2658" y="332"/>
                </a:cubicBezTo>
                <a:cubicBezTo>
                  <a:pt x="2663" y="324"/>
                  <a:pt x="2667" y="315"/>
                  <a:pt x="2674" y="308"/>
                </a:cubicBezTo>
                <a:cubicBezTo>
                  <a:pt x="2681" y="301"/>
                  <a:pt x="2693" y="300"/>
                  <a:pt x="2698" y="292"/>
                </a:cubicBezTo>
                <a:cubicBezTo>
                  <a:pt x="2707" y="278"/>
                  <a:pt x="2705" y="258"/>
                  <a:pt x="2714" y="244"/>
                </a:cubicBezTo>
                <a:cubicBezTo>
                  <a:pt x="2731" y="219"/>
                  <a:pt x="2754" y="199"/>
                  <a:pt x="2778" y="180"/>
                </a:cubicBezTo>
                <a:cubicBezTo>
                  <a:pt x="2793" y="168"/>
                  <a:pt x="2810" y="159"/>
                  <a:pt x="2826" y="148"/>
                </a:cubicBezTo>
                <a:cubicBezTo>
                  <a:pt x="2834" y="143"/>
                  <a:pt x="2850" y="132"/>
                  <a:pt x="2850" y="132"/>
                </a:cubicBezTo>
                <a:cubicBezTo>
                  <a:pt x="2886" y="77"/>
                  <a:pt x="2882" y="103"/>
                  <a:pt x="2882" y="60"/>
                </a:cubicBezTo>
              </a:path>
            </a:pathLst>
          </a:custGeom>
          <a:noFill/>
          <a:ln w="57150" cap="flat" cmpd="sng">
            <a:solidFill>
              <a:srgbClr val="FF9900"/>
            </a:solidFill>
            <a:prstDash val="solid"/>
            <a:miter lim="800000"/>
            <a:headEnd type="none" w="med" len="med"/>
            <a:tailEnd type="none" w="med" len="med"/>
          </a:ln>
        </p:spPr>
        <p:txBody>
          <a:bodyPr wrap="none"/>
          <a:lstStyle/>
          <a:p>
            <a:endParaRPr lang="he-IL"/>
          </a:p>
        </p:txBody>
      </p:sp>
      <p:sp>
        <p:nvSpPr>
          <p:cNvPr id="20497" name="Freeform 17"/>
          <p:cNvSpPr>
            <a:spLocks/>
          </p:cNvSpPr>
          <p:nvPr/>
        </p:nvSpPr>
        <p:spPr bwMode="auto">
          <a:xfrm>
            <a:off x="3086100" y="3416300"/>
            <a:ext cx="876300" cy="2120900"/>
          </a:xfrm>
          <a:custGeom>
            <a:avLst/>
            <a:gdLst>
              <a:gd name="T0" fmla="*/ 0 w 552"/>
              <a:gd name="T1" fmla="*/ 2147483647 h 1336"/>
              <a:gd name="T2" fmla="*/ 2147483647 w 552"/>
              <a:gd name="T3" fmla="*/ 2147483647 h 1336"/>
              <a:gd name="T4" fmla="*/ 2147483647 w 552"/>
              <a:gd name="T5" fmla="*/ 2147483647 h 1336"/>
              <a:gd name="T6" fmla="*/ 2147483647 w 552"/>
              <a:gd name="T7" fmla="*/ 2147483647 h 1336"/>
              <a:gd name="T8" fmla="*/ 2147483647 w 552"/>
              <a:gd name="T9" fmla="*/ 2147483647 h 1336"/>
              <a:gd name="T10" fmla="*/ 2147483647 w 552"/>
              <a:gd name="T11" fmla="*/ 2147483647 h 1336"/>
              <a:gd name="T12" fmla="*/ 2147483647 w 552"/>
              <a:gd name="T13" fmla="*/ 2147483647 h 1336"/>
              <a:gd name="T14" fmla="*/ 2147483647 w 552"/>
              <a:gd name="T15" fmla="*/ 2147483647 h 1336"/>
              <a:gd name="T16" fmla="*/ 2147483647 w 552"/>
              <a:gd name="T17" fmla="*/ 0 h 1336"/>
              <a:gd name="T18" fmla="*/ 2147483647 w 552"/>
              <a:gd name="T19" fmla="*/ 2147483647 h 1336"/>
              <a:gd name="T20" fmla="*/ 2147483647 w 552"/>
              <a:gd name="T21" fmla="*/ 2147483647 h 1336"/>
              <a:gd name="T22" fmla="*/ 2147483647 w 552"/>
              <a:gd name="T23" fmla="*/ 2147483647 h 1336"/>
              <a:gd name="T24" fmla="*/ 2147483647 w 552"/>
              <a:gd name="T25" fmla="*/ 2147483647 h 1336"/>
              <a:gd name="T26" fmla="*/ 2147483647 w 552"/>
              <a:gd name="T27" fmla="*/ 2147483647 h 1336"/>
              <a:gd name="T28" fmla="*/ 2147483647 w 552"/>
              <a:gd name="T29" fmla="*/ 2147483647 h 1336"/>
              <a:gd name="T30" fmla="*/ 2147483647 w 552"/>
              <a:gd name="T31" fmla="*/ 2147483647 h 1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2"/>
              <a:gd name="T49" fmla="*/ 0 h 1336"/>
              <a:gd name="T50" fmla="*/ 552 w 552"/>
              <a:gd name="T51" fmla="*/ 1336 h 1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2" h="1336">
                <a:moveTo>
                  <a:pt x="0" y="1336"/>
                </a:moveTo>
                <a:cubicBezTo>
                  <a:pt x="30" y="1290"/>
                  <a:pt x="40" y="1248"/>
                  <a:pt x="64" y="1200"/>
                </a:cubicBezTo>
                <a:cubicBezTo>
                  <a:pt x="82" y="1163"/>
                  <a:pt x="99" y="1135"/>
                  <a:pt x="112" y="1096"/>
                </a:cubicBezTo>
                <a:cubicBezTo>
                  <a:pt x="130" y="1041"/>
                  <a:pt x="149" y="983"/>
                  <a:pt x="184" y="936"/>
                </a:cubicBezTo>
                <a:cubicBezTo>
                  <a:pt x="187" y="925"/>
                  <a:pt x="188" y="914"/>
                  <a:pt x="192" y="904"/>
                </a:cubicBezTo>
                <a:cubicBezTo>
                  <a:pt x="196" y="895"/>
                  <a:pt x="205" y="889"/>
                  <a:pt x="208" y="880"/>
                </a:cubicBezTo>
                <a:cubicBezTo>
                  <a:pt x="222" y="842"/>
                  <a:pt x="229" y="805"/>
                  <a:pt x="248" y="768"/>
                </a:cubicBezTo>
                <a:cubicBezTo>
                  <a:pt x="251" y="565"/>
                  <a:pt x="251" y="363"/>
                  <a:pt x="256" y="160"/>
                </a:cubicBezTo>
                <a:cubicBezTo>
                  <a:pt x="257" y="107"/>
                  <a:pt x="241" y="18"/>
                  <a:pt x="296" y="0"/>
                </a:cubicBezTo>
                <a:cubicBezTo>
                  <a:pt x="353" y="19"/>
                  <a:pt x="330" y="7"/>
                  <a:pt x="368" y="32"/>
                </a:cubicBezTo>
                <a:cubicBezTo>
                  <a:pt x="379" y="48"/>
                  <a:pt x="398" y="61"/>
                  <a:pt x="400" y="80"/>
                </a:cubicBezTo>
                <a:cubicBezTo>
                  <a:pt x="406" y="126"/>
                  <a:pt x="396" y="161"/>
                  <a:pt x="440" y="176"/>
                </a:cubicBezTo>
                <a:cubicBezTo>
                  <a:pt x="485" y="244"/>
                  <a:pt x="418" y="134"/>
                  <a:pt x="464" y="296"/>
                </a:cubicBezTo>
                <a:cubicBezTo>
                  <a:pt x="467" y="307"/>
                  <a:pt x="503" y="317"/>
                  <a:pt x="512" y="320"/>
                </a:cubicBezTo>
                <a:cubicBezTo>
                  <a:pt x="517" y="328"/>
                  <a:pt x="521" y="337"/>
                  <a:pt x="528" y="344"/>
                </a:cubicBezTo>
                <a:cubicBezTo>
                  <a:pt x="535" y="351"/>
                  <a:pt x="552" y="360"/>
                  <a:pt x="552" y="360"/>
                </a:cubicBezTo>
              </a:path>
            </a:pathLst>
          </a:custGeom>
          <a:noFill/>
          <a:ln w="57150" cap="flat" cmpd="sng">
            <a:solidFill>
              <a:srgbClr val="FF9900"/>
            </a:solidFill>
            <a:prstDash val="dash"/>
            <a:miter lim="800000"/>
            <a:headEnd type="none" w="med" len="med"/>
            <a:tailEnd type="none" w="med" len="med"/>
          </a:ln>
        </p:spPr>
        <p:txBody>
          <a:bodyPr wrap="none"/>
          <a:lstStyle/>
          <a:p>
            <a:endParaRPr lang="he-IL"/>
          </a:p>
        </p:txBody>
      </p:sp>
      <p:sp>
        <p:nvSpPr>
          <p:cNvPr id="20498" name="Text Box 18"/>
          <p:cNvSpPr txBox="1">
            <a:spLocks noChangeArrowheads="1"/>
          </p:cNvSpPr>
          <p:nvPr/>
        </p:nvSpPr>
        <p:spPr bwMode="auto">
          <a:xfrm>
            <a:off x="2881313" y="617538"/>
            <a:ext cx="6145212" cy="1077912"/>
          </a:xfrm>
          <a:prstGeom prst="rect">
            <a:avLst/>
          </a:prstGeom>
          <a:noFill/>
          <a:ln w="12700">
            <a:noFill/>
            <a:miter lim="800000"/>
            <a:headEnd type="none" w="sm" len="sm"/>
            <a:tailEnd type="none" w="sm" len="sm"/>
          </a:ln>
        </p:spPr>
        <p:txBody>
          <a:bodyPr wrap="none">
            <a:spAutoFit/>
          </a:bodyPr>
          <a:lstStyle/>
          <a:p>
            <a:pPr algn="ctr" eaLnBrk="0" hangingPunct="0"/>
            <a:r>
              <a:rPr lang="en-US" sz="3200" b="1">
                <a:solidFill>
                  <a:srgbClr val="0810B8"/>
                </a:solidFill>
                <a:latin typeface="Tahoma" pitchFamily="34" charset="0"/>
              </a:rPr>
              <a:t>Milk yield and SCC along the </a:t>
            </a:r>
          </a:p>
          <a:p>
            <a:pPr algn="ctr" eaLnBrk="0" hangingPunct="0"/>
            <a:r>
              <a:rPr lang="en-US" sz="3200" b="1">
                <a:solidFill>
                  <a:srgbClr val="0810B8"/>
                </a:solidFill>
                <a:latin typeface="Tahoma" pitchFamily="34" charset="0"/>
              </a:rPr>
              <a:t>lactation</a:t>
            </a:r>
          </a:p>
        </p:txBody>
      </p:sp>
      <p:sp>
        <p:nvSpPr>
          <p:cNvPr id="20499" name="Freeform 19"/>
          <p:cNvSpPr>
            <a:spLocks/>
          </p:cNvSpPr>
          <p:nvPr/>
        </p:nvSpPr>
        <p:spPr bwMode="auto">
          <a:xfrm>
            <a:off x="3276600" y="4554538"/>
            <a:ext cx="850900" cy="423862"/>
          </a:xfrm>
          <a:custGeom>
            <a:avLst/>
            <a:gdLst>
              <a:gd name="T0" fmla="*/ 0 w 536"/>
              <a:gd name="T1" fmla="*/ 2147483647 h 267"/>
              <a:gd name="T2" fmla="*/ 2147483647 w 536"/>
              <a:gd name="T3" fmla="*/ 2147483647 h 267"/>
              <a:gd name="T4" fmla="*/ 2147483647 w 536"/>
              <a:gd name="T5" fmla="*/ 2147483647 h 267"/>
              <a:gd name="T6" fmla="*/ 2147483647 w 536"/>
              <a:gd name="T7" fmla="*/ 2147483647 h 267"/>
              <a:gd name="T8" fmla="*/ 2147483647 w 536"/>
              <a:gd name="T9" fmla="*/ 2147483647 h 267"/>
              <a:gd name="T10" fmla="*/ 2147483647 w 536"/>
              <a:gd name="T11" fmla="*/ 2147483647 h 267"/>
              <a:gd name="T12" fmla="*/ 2147483647 w 536"/>
              <a:gd name="T13" fmla="*/ 2147483647 h 267"/>
              <a:gd name="T14" fmla="*/ 2147483647 w 536"/>
              <a:gd name="T15" fmla="*/ 2147483647 h 267"/>
              <a:gd name="T16" fmla="*/ 2147483647 w 536"/>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67"/>
              <a:gd name="T29" fmla="*/ 536 w 536"/>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67">
                <a:moveTo>
                  <a:pt x="0" y="3"/>
                </a:moveTo>
                <a:cubicBezTo>
                  <a:pt x="21" y="6"/>
                  <a:pt x="45" y="0"/>
                  <a:pt x="64" y="11"/>
                </a:cubicBezTo>
                <a:cubicBezTo>
                  <a:pt x="89" y="26"/>
                  <a:pt x="96" y="59"/>
                  <a:pt x="112" y="83"/>
                </a:cubicBezTo>
                <a:cubicBezTo>
                  <a:pt x="203" y="144"/>
                  <a:pt x="224" y="160"/>
                  <a:pt x="336" y="171"/>
                </a:cubicBezTo>
                <a:cubicBezTo>
                  <a:pt x="339" y="179"/>
                  <a:pt x="337" y="190"/>
                  <a:pt x="344" y="195"/>
                </a:cubicBezTo>
                <a:cubicBezTo>
                  <a:pt x="375" y="217"/>
                  <a:pt x="445" y="223"/>
                  <a:pt x="480" y="227"/>
                </a:cubicBezTo>
                <a:cubicBezTo>
                  <a:pt x="483" y="235"/>
                  <a:pt x="481" y="246"/>
                  <a:pt x="488" y="251"/>
                </a:cubicBezTo>
                <a:cubicBezTo>
                  <a:pt x="502" y="261"/>
                  <a:pt x="536" y="267"/>
                  <a:pt x="536" y="267"/>
                </a:cubicBezTo>
              </a:path>
            </a:pathLst>
          </a:custGeom>
          <a:noFill/>
          <a:ln w="57150" cap="flat" cmpd="sng">
            <a:solidFill>
              <a:schemeClr val="tx1"/>
            </a:solidFill>
            <a:prstDash val="dash"/>
            <a:miter lim="800000"/>
            <a:headEnd type="none" w="med" len="med"/>
            <a:tailEnd type="none" w="med" len="med"/>
          </a:ln>
        </p:spPr>
        <p:txBody>
          <a:bodyPr wrap="none"/>
          <a:lstStyle/>
          <a:p>
            <a:endParaRPr lang="he-IL"/>
          </a:p>
        </p:txBody>
      </p:sp>
      <p:sp>
        <p:nvSpPr>
          <p:cNvPr id="20500" name="AutoShape 20"/>
          <p:cNvSpPr>
            <a:spLocks noChangeArrowheads="1"/>
          </p:cNvSpPr>
          <p:nvPr/>
        </p:nvSpPr>
        <p:spPr bwMode="auto">
          <a:xfrm rot="3119573">
            <a:off x="4867275" y="1900238"/>
            <a:ext cx="882650" cy="3263900"/>
          </a:xfrm>
          <a:prstGeom prst="curvedLeftArrow">
            <a:avLst>
              <a:gd name="adj1" fmla="val 53242"/>
              <a:gd name="adj2" fmla="val 159726"/>
              <a:gd name="adj3" fmla="val 33333"/>
            </a:avLst>
          </a:prstGeom>
          <a:solidFill>
            <a:schemeClr val="accent1"/>
          </a:solidFill>
          <a:ln w="9525">
            <a:solidFill>
              <a:schemeClr val="tx1"/>
            </a:solidFill>
            <a:miter lim="800000"/>
            <a:headEnd/>
            <a:tailEnd/>
          </a:ln>
        </p:spPr>
        <p:txBody>
          <a:bodyPr wrap="none" anchor="ctr"/>
          <a:lstStyle/>
          <a:p>
            <a:endParaRPr lang="he-IL"/>
          </a:p>
        </p:txBody>
      </p:sp>
      <p:sp>
        <p:nvSpPr>
          <p:cNvPr id="20501" name="אליפסה 20"/>
          <p:cNvSpPr>
            <a:spLocks noChangeArrowheads="1"/>
          </p:cNvSpPr>
          <p:nvPr/>
        </p:nvSpPr>
        <p:spPr bwMode="auto">
          <a:xfrm>
            <a:off x="2859088" y="3048000"/>
            <a:ext cx="1365250" cy="1495425"/>
          </a:xfrm>
          <a:prstGeom prst="ellipse">
            <a:avLst/>
          </a:prstGeom>
          <a:noFill/>
          <a:ln w="9525" algn="ctr">
            <a:solidFill>
              <a:srgbClr val="FF0000"/>
            </a:solidFill>
            <a:miter lim="800000"/>
            <a:headEnd/>
            <a:tailEnd/>
          </a:ln>
        </p:spPr>
        <p:txBody>
          <a:bodyPr wrap="none"/>
          <a:lstStyle/>
          <a:p>
            <a:endParaRPr lang="he-IL"/>
          </a:p>
        </p:txBody>
      </p:sp>
      <p:sp>
        <p:nvSpPr>
          <p:cNvPr id="20502" name="אליפסה 21"/>
          <p:cNvSpPr>
            <a:spLocks noChangeArrowheads="1"/>
          </p:cNvSpPr>
          <p:nvPr/>
        </p:nvSpPr>
        <p:spPr bwMode="auto">
          <a:xfrm>
            <a:off x="5116513" y="3954463"/>
            <a:ext cx="1363662" cy="1495425"/>
          </a:xfrm>
          <a:prstGeom prst="ellipse">
            <a:avLst/>
          </a:prstGeom>
          <a:noFill/>
          <a:ln w="9525" algn="ctr">
            <a:solidFill>
              <a:srgbClr val="FF0000"/>
            </a:solidFill>
            <a:miter lim="800000"/>
            <a:headEnd/>
            <a:tailEnd/>
          </a:ln>
        </p:spPr>
        <p:txBody>
          <a:bodyPr wrap="none"/>
          <a:lstStyle/>
          <a:p>
            <a:endParaRPr lang="he-IL"/>
          </a:p>
        </p:txBody>
      </p:sp>
      <p:sp>
        <p:nvSpPr>
          <p:cNvPr id="23" name="אליפסה 22"/>
          <p:cNvSpPr/>
          <p:nvPr/>
        </p:nvSpPr>
        <p:spPr bwMode="auto">
          <a:xfrm>
            <a:off x="2873375" y="3657600"/>
            <a:ext cx="798513" cy="682625"/>
          </a:xfrm>
          <a:prstGeom prst="ellipse">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wrap="none" rtlCol="1"/>
          <a:lstStyle/>
          <a:p>
            <a:pPr>
              <a:defRPr/>
            </a:pPr>
            <a:endParaRPr lang="he-IL"/>
          </a:p>
        </p:txBody>
      </p:sp>
      <p:sp>
        <p:nvSpPr>
          <p:cNvPr id="24" name="אליפסה 23"/>
          <p:cNvSpPr/>
          <p:nvPr/>
        </p:nvSpPr>
        <p:spPr bwMode="auto">
          <a:xfrm>
            <a:off x="5130800" y="4259263"/>
            <a:ext cx="798513" cy="682625"/>
          </a:xfrm>
          <a:prstGeom prst="ellipse">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wrap="none" rtlCol="1"/>
          <a:lstStyle/>
          <a:p>
            <a:pPr>
              <a:defRPr/>
            </a:pPr>
            <a:endParaRPr lang="he-I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81"/>
          <p:cNvSpPr txBox="1">
            <a:spLocks noChangeArrowheads="1"/>
          </p:cNvSpPr>
          <p:nvPr/>
        </p:nvSpPr>
        <p:spPr bwMode="auto">
          <a:xfrm>
            <a:off x="222250" y="220663"/>
            <a:ext cx="8516938" cy="954087"/>
          </a:xfrm>
          <a:prstGeom prst="rect">
            <a:avLst/>
          </a:prstGeom>
          <a:noFill/>
          <a:ln w="12700">
            <a:noFill/>
            <a:miter lim="800000"/>
            <a:headEnd type="none" w="sm" len="sm"/>
            <a:tailEnd type="none" w="sm" len="sm"/>
          </a:ln>
        </p:spPr>
        <p:txBody>
          <a:bodyPr>
            <a:spAutoFit/>
          </a:bodyPr>
          <a:lstStyle/>
          <a:p>
            <a:pPr algn="ctr" rtl="0" eaLnBrk="0" hangingPunct="0"/>
            <a:r>
              <a:rPr lang="he-IL" sz="2800" b="1" dirty="0" smtClean="0">
                <a:solidFill>
                  <a:srgbClr val="0810B8"/>
                </a:solidFill>
                <a:latin typeface="Tahoma" pitchFamily="34" charset="0"/>
              </a:rPr>
              <a:t>  </a:t>
            </a:r>
            <a:r>
              <a:rPr lang="en-US" sz="2800" b="1" dirty="0" smtClean="0">
                <a:solidFill>
                  <a:srgbClr val="0810B8"/>
                </a:solidFill>
                <a:latin typeface="Tahoma" pitchFamily="34" charset="0"/>
              </a:rPr>
              <a:t>Curd firmness and clotting time in sheep</a:t>
            </a:r>
            <a:endParaRPr lang="en-US" sz="2800" b="1" dirty="0">
              <a:solidFill>
                <a:srgbClr val="0810B8"/>
              </a:solidFill>
              <a:latin typeface="Tahoma" pitchFamily="34" charset="0"/>
            </a:endParaRPr>
          </a:p>
          <a:p>
            <a:pPr algn="ctr" rtl="0" eaLnBrk="0" hangingPunct="0"/>
            <a:r>
              <a:rPr lang="en-US" sz="2800" b="1" dirty="0">
                <a:solidFill>
                  <a:srgbClr val="0810B8"/>
                </a:solidFill>
                <a:latin typeface="Tahoma" pitchFamily="34" charset="0"/>
              </a:rPr>
              <a:t>according to </a:t>
            </a:r>
            <a:r>
              <a:rPr lang="en-US" sz="2800" b="1" dirty="0" smtClean="0">
                <a:solidFill>
                  <a:srgbClr val="0810B8"/>
                </a:solidFill>
                <a:latin typeface="Tahoma" pitchFamily="34" charset="0"/>
              </a:rPr>
              <a:t>stage of lactation </a:t>
            </a:r>
            <a:r>
              <a:rPr lang="en-US" sz="2800" b="1" dirty="0">
                <a:solidFill>
                  <a:srgbClr val="0810B8"/>
                </a:solidFill>
                <a:latin typeface="Tahoma" pitchFamily="34" charset="0"/>
              </a:rPr>
              <a:t>and IMI  </a:t>
            </a:r>
          </a:p>
        </p:txBody>
      </p:sp>
      <p:graphicFrame>
        <p:nvGraphicFramePr>
          <p:cNvPr id="5122" name="Chart 5"/>
          <p:cNvGraphicFramePr>
            <a:graphicFrameLocks/>
          </p:cNvGraphicFramePr>
          <p:nvPr/>
        </p:nvGraphicFramePr>
        <p:xfrm>
          <a:off x="4587875" y="1590675"/>
          <a:ext cx="4060825" cy="4648200"/>
        </p:xfrm>
        <a:graphic>
          <a:graphicData uri="http://schemas.openxmlformats.org/presentationml/2006/ole">
            <p:oleObj spid="_x0000_s11266" r:id="rId4" imgW="4060288" imgH="4645555" progId="Excel.Sheet.8">
              <p:embed/>
            </p:oleObj>
          </a:graphicData>
        </a:graphic>
      </p:graphicFrame>
      <p:graphicFrame>
        <p:nvGraphicFramePr>
          <p:cNvPr id="5123" name="Chart 6"/>
          <p:cNvGraphicFramePr>
            <a:graphicFrameLocks/>
          </p:cNvGraphicFramePr>
          <p:nvPr/>
        </p:nvGraphicFramePr>
        <p:xfrm>
          <a:off x="568325" y="1546225"/>
          <a:ext cx="3527425" cy="4692650"/>
        </p:xfrm>
        <a:graphic>
          <a:graphicData uri="http://schemas.openxmlformats.org/presentationml/2006/ole">
            <p:oleObj spid="_x0000_s11267" r:id="rId5" imgW="3529890" imgH="4688230" progId="Excel.Sheet.8">
              <p:embed/>
            </p:oleObj>
          </a:graphicData>
        </a:graphic>
      </p:graphicFrame>
      <p:sp>
        <p:nvSpPr>
          <p:cNvPr id="5125" name="TextBox 7"/>
          <p:cNvSpPr txBox="1">
            <a:spLocks noChangeArrowheads="1"/>
          </p:cNvSpPr>
          <p:nvPr/>
        </p:nvSpPr>
        <p:spPr bwMode="auto">
          <a:xfrm rot="-5400000">
            <a:off x="3458369" y="3494881"/>
            <a:ext cx="2044700" cy="369888"/>
          </a:xfrm>
          <a:prstGeom prst="rect">
            <a:avLst/>
          </a:prstGeom>
          <a:noFill/>
          <a:ln w="9525">
            <a:noFill/>
            <a:miter lim="800000"/>
            <a:headEnd/>
            <a:tailEnd/>
          </a:ln>
        </p:spPr>
        <p:txBody>
          <a:bodyPr wrap="none">
            <a:spAutoFit/>
          </a:bodyPr>
          <a:lstStyle/>
          <a:p>
            <a:r>
              <a:rPr lang="en-US"/>
              <a:t>Clotting time (sec)</a:t>
            </a:r>
            <a:endParaRPr lang="he-IL"/>
          </a:p>
        </p:txBody>
      </p:sp>
      <p:sp>
        <p:nvSpPr>
          <p:cNvPr id="5126" name="TextBox 8"/>
          <p:cNvSpPr txBox="1">
            <a:spLocks noChangeArrowheads="1"/>
          </p:cNvSpPr>
          <p:nvPr/>
        </p:nvSpPr>
        <p:spPr bwMode="auto">
          <a:xfrm rot="-5400000">
            <a:off x="-633412" y="3533775"/>
            <a:ext cx="1992312" cy="369888"/>
          </a:xfrm>
          <a:prstGeom prst="rect">
            <a:avLst/>
          </a:prstGeom>
          <a:noFill/>
          <a:ln w="9525">
            <a:noFill/>
            <a:miter lim="800000"/>
            <a:headEnd/>
            <a:tailEnd/>
          </a:ln>
        </p:spPr>
        <p:txBody>
          <a:bodyPr wrap="none">
            <a:spAutoFit/>
          </a:bodyPr>
          <a:lstStyle/>
          <a:p>
            <a:r>
              <a:rPr lang="en-US"/>
              <a:t>Curd firmness (V)</a:t>
            </a:r>
            <a:endParaRPr lang="he-IL"/>
          </a:p>
        </p:txBody>
      </p:sp>
      <p:sp>
        <p:nvSpPr>
          <p:cNvPr id="5127" name="TextBox 9"/>
          <p:cNvSpPr txBox="1">
            <a:spLocks noChangeArrowheads="1"/>
          </p:cNvSpPr>
          <p:nvPr/>
        </p:nvSpPr>
        <p:spPr bwMode="auto">
          <a:xfrm>
            <a:off x="992188" y="6372225"/>
            <a:ext cx="7735887" cy="369888"/>
          </a:xfrm>
          <a:prstGeom prst="rect">
            <a:avLst/>
          </a:prstGeom>
          <a:noFill/>
          <a:ln w="9525">
            <a:noFill/>
            <a:miter lim="800000"/>
            <a:headEnd/>
            <a:tailEnd/>
          </a:ln>
        </p:spPr>
        <p:txBody>
          <a:bodyPr wrap="none">
            <a:spAutoFit/>
          </a:bodyPr>
          <a:lstStyle/>
          <a:p>
            <a:r>
              <a:rPr lang="en-US"/>
              <a:t>ML-F = mid lactation free; ML-I = mid lactation infected; EL = end lactation</a:t>
            </a:r>
            <a:endParaRPr lang="he-IL"/>
          </a:p>
        </p:txBody>
      </p:sp>
      <p:pic>
        <p:nvPicPr>
          <p:cNvPr id="5128" name="Picture 10" descr="images.jpg"/>
          <p:cNvPicPr>
            <a:picLocks noChangeAspect="1"/>
          </p:cNvPicPr>
          <p:nvPr/>
        </p:nvPicPr>
        <p:blipFill>
          <a:blip r:embed="rId6" cstate="print"/>
          <a:srcRect/>
          <a:stretch>
            <a:fillRect/>
          </a:stretch>
        </p:blipFill>
        <p:spPr bwMode="auto">
          <a:xfrm>
            <a:off x="2886075" y="1600200"/>
            <a:ext cx="11049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6"/>
          <p:cNvSpPr>
            <a:spLocks noChangeArrowheads="1"/>
          </p:cNvSpPr>
          <p:nvPr/>
        </p:nvSpPr>
        <p:spPr bwMode="auto">
          <a:xfrm>
            <a:off x="6756400" y="2198688"/>
            <a:ext cx="2209800" cy="2395537"/>
          </a:xfrm>
          <a:prstGeom prst="wedgeRoundRectCallout">
            <a:avLst>
              <a:gd name="adj1" fmla="val -221912"/>
              <a:gd name="adj2" fmla="val 65440"/>
              <a:gd name="adj3" fmla="val 16667"/>
            </a:avLst>
          </a:prstGeom>
          <a:solidFill>
            <a:srgbClr val="CCFFFF"/>
          </a:solidFill>
          <a:ln w="9525">
            <a:solidFill>
              <a:schemeClr val="tx1"/>
            </a:solidFill>
            <a:miter lim="800000"/>
            <a:headEnd/>
            <a:tailEnd/>
          </a:ln>
        </p:spPr>
        <p:txBody>
          <a:bodyPr/>
          <a:lstStyle/>
          <a:p>
            <a:pPr marL="180975" algn="l" rtl="0"/>
            <a:r>
              <a:rPr lang="en-US" sz="3200"/>
              <a:t>Low quality curd</a:t>
            </a:r>
          </a:p>
        </p:txBody>
      </p:sp>
      <p:graphicFrame>
        <p:nvGraphicFramePr>
          <p:cNvPr id="8194" name="Object 2"/>
          <p:cNvGraphicFramePr>
            <a:graphicFrameLocks noChangeAspect="1"/>
          </p:cNvGraphicFramePr>
          <p:nvPr/>
        </p:nvGraphicFramePr>
        <p:xfrm>
          <a:off x="504825" y="903288"/>
          <a:ext cx="7102475" cy="5799137"/>
        </p:xfrm>
        <a:graphic>
          <a:graphicData uri="http://schemas.openxmlformats.org/presentationml/2006/ole">
            <p:oleObj spid="_x0000_s12290" name="Graph" r:id="rId4" imgW="3545280" imgH="2894400" progId="">
              <p:embed/>
            </p:oleObj>
          </a:graphicData>
        </a:graphic>
      </p:graphicFrame>
      <p:sp>
        <p:nvSpPr>
          <p:cNvPr id="8196" name="Text Box 7"/>
          <p:cNvSpPr txBox="1">
            <a:spLocks noChangeArrowheads="1"/>
          </p:cNvSpPr>
          <p:nvPr/>
        </p:nvSpPr>
        <p:spPr bwMode="auto">
          <a:xfrm rot="-5400000">
            <a:off x="-38894" y="3274219"/>
            <a:ext cx="1608138" cy="457200"/>
          </a:xfrm>
          <a:prstGeom prst="rect">
            <a:avLst/>
          </a:prstGeom>
          <a:noFill/>
          <a:ln w="9525">
            <a:noFill/>
            <a:miter lim="800000"/>
            <a:headEnd/>
            <a:tailEnd/>
          </a:ln>
        </p:spPr>
        <p:txBody>
          <a:bodyPr wrap="none">
            <a:spAutoFit/>
          </a:bodyPr>
          <a:lstStyle/>
          <a:p>
            <a:pPr algn="l" rtl="0"/>
            <a:r>
              <a:rPr lang="en-US" sz="2400"/>
              <a:t>% Lactose</a:t>
            </a:r>
          </a:p>
        </p:txBody>
      </p:sp>
      <p:sp>
        <p:nvSpPr>
          <p:cNvPr id="8197" name="Rectangle 11"/>
          <p:cNvSpPr>
            <a:spLocks noChangeArrowheads="1"/>
          </p:cNvSpPr>
          <p:nvPr/>
        </p:nvSpPr>
        <p:spPr bwMode="auto">
          <a:xfrm>
            <a:off x="1778000" y="3784600"/>
            <a:ext cx="1973263" cy="1373188"/>
          </a:xfrm>
          <a:prstGeom prst="rect">
            <a:avLst/>
          </a:prstGeom>
          <a:noFill/>
          <a:ln w="9525">
            <a:noFill/>
            <a:miter lim="800000"/>
            <a:headEnd/>
            <a:tailEnd/>
          </a:ln>
        </p:spPr>
        <p:txBody>
          <a:bodyPr>
            <a:spAutoFit/>
          </a:bodyPr>
          <a:lstStyle/>
          <a:p>
            <a:pPr algn="l" rtl="0"/>
            <a:r>
              <a:rPr lang="en-US" sz="2800" b="1"/>
              <a:t>Lactose lower than </a:t>
            </a:r>
          </a:p>
          <a:p>
            <a:pPr algn="l" rtl="0"/>
            <a:r>
              <a:rPr lang="en-US" sz="2800" b="1"/>
              <a:t>4%</a:t>
            </a:r>
          </a:p>
        </p:txBody>
      </p:sp>
      <p:sp>
        <p:nvSpPr>
          <p:cNvPr id="9222" name="Text Box 12"/>
          <p:cNvSpPr txBox="1">
            <a:spLocks noChangeArrowheads="1"/>
          </p:cNvSpPr>
          <p:nvPr/>
        </p:nvSpPr>
        <p:spPr bwMode="auto">
          <a:xfrm>
            <a:off x="203200" y="173038"/>
            <a:ext cx="8770938" cy="1570037"/>
          </a:xfrm>
          <a:prstGeom prst="rect">
            <a:avLst/>
          </a:prstGeom>
          <a:noFill/>
          <a:ln w="12700">
            <a:noFill/>
            <a:miter lim="800000"/>
            <a:headEnd type="none" w="sm" len="sm"/>
            <a:tailEnd type="none" w="sm" len="sm"/>
          </a:ln>
        </p:spPr>
        <p:txBody>
          <a:bodyPr>
            <a:spAutoFit/>
          </a:bodyPr>
          <a:lstStyle/>
          <a:p>
            <a:pPr algn="ctr" eaLnBrk="0" hangingPunct="0">
              <a:defRPr/>
            </a:pPr>
            <a:r>
              <a:rPr lang="en-US" sz="3200" b="1">
                <a:solidFill>
                  <a:srgbClr val="0810B8"/>
                </a:solidFill>
                <a:latin typeface="+mn-lt"/>
              </a:rPr>
              <a:t>% lactose and Cf of curd of goat milk at mid lactation with and without IMI and at the end of lactation without IMI </a:t>
            </a:r>
          </a:p>
        </p:txBody>
      </p:sp>
      <p:sp>
        <p:nvSpPr>
          <p:cNvPr id="8199" name="Text Box 4"/>
          <p:cNvSpPr txBox="1">
            <a:spLocks noChangeArrowheads="1"/>
          </p:cNvSpPr>
          <p:nvPr/>
        </p:nvSpPr>
        <p:spPr bwMode="auto">
          <a:xfrm>
            <a:off x="3911600" y="6070600"/>
            <a:ext cx="3057525" cy="461963"/>
          </a:xfrm>
          <a:prstGeom prst="rect">
            <a:avLst/>
          </a:prstGeom>
          <a:noFill/>
          <a:ln w="9525">
            <a:noFill/>
            <a:miter lim="800000"/>
            <a:headEnd/>
            <a:tailEnd/>
          </a:ln>
        </p:spPr>
        <p:txBody>
          <a:bodyPr wrap="none">
            <a:spAutoFit/>
          </a:bodyPr>
          <a:lstStyle/>
          <a:p>
            <a:pPr algn="l" rtl="0"/>
            <a:r>
              <a:rPr lang="en-US" sz="2400" b="1"/>
              <a:t>Curd firmness (Cf) </a:t>
            </a:r>
            <a:r>
              <a:rPr lang="en-US" sz="24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774700" y="712788"/>
          <a:ext cx="7648575" cy="6084887"/>
        </p:xfrm>
        <a:graphic>
          <a:graphicData uri="http://schemas.openxmlformats.org/presentationml/2006/ole">
            <p:oleObj spid="_x0000_s13314" name="Graph" r:id="rId4" imgW="3559680" imgH="2908800" progId="">
              <p:embed/>
            </p:oleObj>
          </a:graphicData>
        </a:graphic>
      </p:graphicFrame>
      <p:sp>
        <p:nvSpPr>
          <p:cNvPr id="9219" name="TextBox 4"/>
          <p:cNvSpPr txBox="1">
            <a:spLocks noChangeArrowheads="1"/>
          </p:cNvSpPr>
          <p:nvPr/>
        </p:nvSpPr>
        <p:spPr bwMode="auto">
          <a:xfrm>
            <a:off x="439738" y="0"/>
            <a:ext cx="8628062" cy="1077913"/>
          </a:xfrm>
          <a:prstGeom prst="rect">
            <a:avLst/>
          </a:prstGeom>
          <a:noFill/>
          <a:ln w="9525">
            <a:noFill/>
            <a:miter lim="800000"/>
            <a:headEnd/>
            <a:tailEnd/>
          </a:ln>
        </p:spPr>
        <p:txBody>
          <a:bodyPr wrap="none">
            <a:spAutoFit/>
          </a:bodyPr>
          <a:lstStyle/>
          <a:p>
            <a:pPr algn="l" rtl="0"/>
            <a:r>
              <a:rPr lang="en-US" sz="3200" b="1">
                <a:solidFill>
                  <a:srgbClr val="0810B8"/>
                </a:solidFill>
              </a:rPr>
              <a:t>Influence of percent lactose in milk on curd</a:t>
            </a:r>
          </a:p>
          <a:p>
            <a:pPr algn="l" rtl="0"/>
            <a:r>
              <a:rPr lang="en-US" sz="3200" b="1">
                <a:solidFill>
                  <a:srgbClr val="0810B8"/>
                </a:solidFill>
              </a:rPr>
              <a:t>firmness as measured by the Optigraph</a:t>
            </a:r>
            <a:endParaRPr lang="he-IL" sz="3200" b="1">
              <a:solidFill>
                <a:srgbClr val="0810B8"/>
              </a:solidFill>
            </a:endParaRPr>
          </a:p>
        </p:txBody>
      </p:sp>
      <p:sp>
        <p:nvSpPr>
          <p:cNvPr id="9220" name="Line 5"/>
          <p:cNvSpPr>
            <a:spLocks noChangeShapeType="1"/>
          </p:cNvSpPr>
          <p:nvPr/>
        </p:nvSpPr>
        <p:spPr bwMode="auto">
          <a:xfrm>
            <a:off x="1581150" y="3016250"/>
            <a:ext cx="6934200" cy="0"/>
          </a:xfrm>
          <a:prstGeom prst="line">
            <a:avLst/>
          </a:prstGeom>
          <a:noFill/>
          <a:ln w="76200">
            <a:solidFill>
              <a:schemeClr val="tx1"/>
            </a:solidFill>
            <a:prstDash val="sysDash"/>
            <a:miter lim="800000"/>
            <a:headEnd/>
            <a:tailEnd/>
          </a:ln>
        </p:spPr>
        <p:txBody>
          <a:bodyPr wrap="none"/>
          <a:lstStyle/>
          <a:p>
            <a:endParaRPr lang="he-I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3"/>
          <p:cNvSpPr>
            <a:spLocks noChangeArrowheads="1"/>
          </p:cNvSpPr>
          <p:nvPr/>
        </p:nvSpPr>
        <p:spPr bwMode="auto">
          <a:xfrm>
            <a:off x="581025" y="620713"/>
            <a:ext cx="7823200" cy="2921000"/>
          </a:xfrm>
          <a:prstGeom prst="ellipse">
            <a:avLst/>
          </a:prstGeom>
          <a:solidFill>
            <a:srgbClr val="FFFFFF"/>
          </a:solidFill>
          <a:ln w="12700">
            <a:solidFill>
              <a:srgbClr val="00172E"/>
            </a:solidFill>
            <a:round/>
            <a:headEnd type="none" w="sm" len="sm"/>
            <a:tailEnd type="none" w="sm" len="sm"/>
          </a:ln>
        </p:spPr>
        <p:txBody>
          <a:bodyPr wrap="none" anchor="ctr"/>
          <a:lstStyle/>
          <a:p>
            <a:pPr algn="ctr" rtl="0" eaLnBrk="0" hangingPunct="0"/>
            <a:r>
              <a:rPr lang="en-US" sz="2800" b="1" u="sng" dirty="0"/>
              <a:t>Milk quality</a:t>
            </a:r>
            <a:r>
              <a:rPr lang="en-US" sz="2800" b="1" dirty="0"/>
              <a:t>:</a:t>
            </a:r>
          </a:p>
          <a:p>
            <a:pPr algn="ctr" rtl="0" eaLnBrk="0" hangingPunct="0"/>
            <a:r>
              <a:rPr lang="en-US" sz="2800" b="1" dirty="0"/>
              <a:t>fat, total proteins, casein, </a:t>
            </a:r>
          </a:p>
          <a:p>
            <a:pPr algn="ctr" rtl="0" eaLnBrk="0" hangingPunct="0"/>
            <a:r>
              <a:rPr lang="en-US" sz="2800" b="1" dirty="0"/>
              <a:t>curd and…..</a:t>
            </a:r>
          </a:p>
          <a:p>
            <a:pPr algn="ctr" rtl="0" eaLnBrk="0" hangingPunct="0"/>
            <a:r>
              <a:rPr lang="en-US" sz="2800" b="1" dirty="0" err="1">
                <a:solidFill>
                  <a:srgbClr val="FF0000"/>
                </a:solidFill>
              </a:rPr>
              <a:t>intramammary</a:t>
            </a:r>
            <a:r>
              <a:rPr lang="en-US" sz="2800" b="1" dirty="0">
                <a:solidFill>
                  <a:srgbClr val="FF0000"/>
                </a:solidFill>
              </a:rPr>
              <a:t> </a:t>
            </a:r>
            <a:r>
              <a:rPr lang="en-US" sz="2800" b="1" dirty="0" smtClean="0">
                <a:solidFill>
                  <a:srgbClr val="FF0000"/>
                </a:solidFill>
              </a:rPr>
              <a:t>Infection, stage of lactation</a:t>
            </a:r>
            <a:endParaRPr lang="en-US" sz="2800" b="1" dirty="0">
              <a:solidFill>
                <a:srgbClr val="FF0000"/>
              </a:solidFill>
            </a:endParaRPr>
          </a:p>
        </p:txBody>
      </p:sp>
      <p:sp>
        <p:nvSpPr>
          <p:cNvPr id="13315" name="Oval 5"/>
          <p:cNvSpPr>
            <a:spLocks noChangeArrowheads="1"/>
          </p:cNvSpPr>
          <p:nvPr/>
        </p:nvSpPr>
        <p:spPr bwMode="auto">
          <a:xfrm>
            <a:off x="522288" y="2987675"/>
            <a:ext cx="7983537" cy="2571750"/>
          </a:xfrm>
          <a:prstGeom prst="ellipse">
            <a:avLst/>
          </a:prstGeom>
          <a:solidFill>
            <a:srgbClr val="FFCC66"/>
          </a:solidFill>
          <a:ln w="12700">
            <a:solidFill>
              <a:srgbClr val="00172E"/>
            </a:solidFill>
            <a:round/>
            <a:headEnd type="none" w="sm" len="sm"/>
            <a:tailEnd type="none" w="sm" len="sm"/>
          </a:ln>
        </p:spPr>
        <p:txBody>
          <a:bodyPr wrap="none" anchor="ctr"/>
          <a:lstStyle/>
          <a:p>
            <a:pPr algn="ctr" rtl="0" eaLnBrk="0" hangingPunct="0"/>
            <a:r>
              <a:rPr lang="en-US" sz="2800" b="1" u="sng"/>
              <a:t>Cheese quality</a:t>
            </a:r>
            <a:r>
              <a:rPr lang="en-US" sz="2800" b="1"/>
              <a:t>:</a:t>
            </a:r>
          </a:p>
          <a:p>
            <a:pPr algn="ctr" rtl="0" eaLnBrk="0" hangingPunct="0"/>
            <a:r>
              <a:rPr lang="en-US" sz="2800" b="1"/>
              <a:t>yield, structure, smell, flavor, </a:t>
            </a:r>
          </a:p>
          <a:p>
            <a:pPr algn="ctr" rtl="0" eaLnBrk="0" hangingPunct="0"/>
            <a:r>
              <a:rPr lang="en-US" sz="2800" b="1"/>
              <a:t>shelf life …..</a:t>
            </a:r>
            <a:r>
              <a:rPr lang="en-US" sz="44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1600" y="116632"/>
            <a:ext cx="266429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Anti-</a:t>
            </a:r>
            <a:r>
              <a:rPr lang="en-US" sz="1400" b="1" dirty="0" err="1" smtClean="0">
                <a:solidFill>
                  <a:schemeClr val="tx1"/>
                </a:solidFill>
              </a:rPr>
              <a:t>Lactogenic</a:t>
            </a:r>
            <a:r>
              <a:rPr lang="en-US" sz="1400" b="1" dirty="0" smtClean="0">
                <a:solidFill>
                  <a:schemeClr val="tx1"/>
                </a:solidFill>
              </a:rPr>
              <a:t> hormones</a:t>
            </a:r>
          </a:p>
          <a:p>
            <a:pPr algn="ctr" rtl="0"/>
            <a:r>
              <a:rPr lang="en-US" sz="1400" b="1" dirty="0" smtClean="0">
                <a:solidFill>
                  <a:schemeClr val="tx1"/>
                </a:solidFill>
              </a:rPr>
              <a:t>e.g., </a:t>
            </a:r>
            <a:r>
              <a:rPr lang="en-US" sz="1400" b="1" dirty="0" err="1" smtClean="0">
                <a:solidFill>
                  <a:schemeClr val="tx1"/>
                </a:solidFill>
              </a:rPr>
              <a:t>Cortisol</a:t>
            </a:r>
            <a:r>
              <a:rPr lang="en-US" sz="1400" b="1" dirty="0" smtClean="0">
                <a:solidFill>
                  <a:schemeClr val="tx1"/>
                </a:solidFill>
              </a:rPr>
              <a:t>, Estrogen</a:t>
            </a:r>
            <a:endParaRPr lang="he-IL" sz="1400" b="1" dirty="0">
              <a:solidFill>
                <a:schemeClr val="tx1"/>
              </a:solidFill>
            </a:endParaRPr>
          </a:p>
        </p:txBody>
      </p:sp>
      <p:sp>
        <p:nvSpPr>
          <p:cNvPr id="5" name="Oval 4"/>
          <p:cNvSpPr/>
          <p:nvPr/>
        </p:nvSpPr>
        <p:spPr>
          <a:xfrm>
            <a:off x="5220072" y="116632"/>
            <a:ext cx="237626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err="1" smtClean="0">
                <a:solidFill>
                  <a:schemeClr val="tx1"/>
                </a:solidFill>
              </a:rPr>
              <a:t>Lactogenic</a:t>
            </a:r>
            <a:r>
              <a:rPr lang="en-US" sz="1400" b="1" dirty="0" smtClean="0">
                <a:solidFill>
                  <a:schemeClr val="tx1"/>
                </a:solidFill>
              </a:rPr>
              <a:t> hormones e.g., GH, </a:t>
            </a:r>
            <a:r>
              <a:rPr lang="en-US" sz="1400" b="1" dirty="0" err="1" smtClean="0">
                <a:solidFill>
                  <a:schemeClr val="tx1"/>
                </a:solidFill>
              </a:rPr>
              <a:t>Prolactin</a:t>
            </a:r>
            <a:endParaRPr lang="en-US" sz="1400" b="1" dirty="0" smtClean="0">
              <a:solidFill>
                <a:schemeClr val="tx1"/>
              </a:solidFill>
            </a:endParaRPr>
          </a:p>
        </p:txBody>
      </p:sp>
      <p:sp>
        <p:nvSpPr>
          <p:cNvPr id="16" name="Block Arc 15"/>
          <p:cNvSpPr/>
          <p:nvPr/>
        </p:nvSpPr>
        <p:spPr>
          <a:xfrm>
            <a:off x="1907704" y="1124744"/>
            <a:ext cx="4968552" cy="1368152"/>
          </a:xfrm>
          <a:prstGeom prst="blockArc">
            <a:avLst>
              <a:gd name="adj1" fmla="val 10816822"/>
              <a:gd name="adj2" fmla="val 4913"/>
              <a:gd name="adj3" fmla="val 2904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b="1" baseline="30000" dirty="0" smtClean="0">
                <a:solidFill>
                  <a:schemeClr val="tx1"/>
                </a:solidFill>
              </a:rPr>
              <a:t>alveoli</a:t>
            </a:r>
            <a:endParaRPr lang="he-IL" sz="2800" b="1" baseline="30000" dirty="0">
              <a:solidFill>
                <a:schemeClr val="tx1"/>
              </a:solidFill>
            </a:endParaRPr>
          </a:p>
        </p:txBody>
      </p:sp>
      <p:grpSp>
        <p:nvGrpSpPr>
          <p:cNvPr id="2" name="Group 67"/>
          <p:cNvGrpSpPr/>
          <p:nvPr/>
        </p:nvGrpSpPr>
        <p:grpSpPr>
          <a:xfrm rot="20889976">
            <a:off x="2735123" y="2489343"/>
            <a:ext cx="770280" cy="360040"/>
            <a:chOff x="7524328" y="980728"/>
            <a:chExt cx="360040" cy="288032"/>
          </a:xfrm>
        </p:grpSpPr>
        <p:cxnSp>
          <p:nvCxnSpPr>
            <p:cNvPr id="64" name="Curved Connector 63"/>
            <p:cNvCxnSpPr/>
            <p:nvPr/>
          </p:nvCxnSpPr>
          <p:spPr>
            <a:xfrm>
              <a:off x="7524328" y="980728"/>
              <a:ext cx="360040" cy="72008"/>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7524328" y="1052736"/>
              <a:ext cx="360040" cy="72008"/>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a:off x="7524328" y="1124744"/>
              <a:ext cx="360040" cy="72008"/>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a:off x="7524328" y="1196752"/>
              <a:ext cx="360040" cy="72008"/>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73"/>
          <p:cNvGrpSpPr/>
          <p:nvPr/>
        </p:nvGrpSpPr>
        <p:grpSpPr>
          <a:xfrm>
            <a:off x="5004048" y="2492896"/>
            <a:ext cx="648072" cy="324036"/>
            <a:chOff x="7812360" y="1124744"/>
            <a:chExt cx="360040" cy="180020"/>
          </a:xfrm>
        </p:grpSpPr>
        <p:cxnSp>
          <p:nvCxnSpPr>
            <p:cNvPr id="70" name="Curved Connector 69"/>
            <p:cNvCxnSpPr/>
            <p:nvPr/>
          </p:nvCxnSpPr>
          <p:spPr>
            <a:xfrm>
              <a:off x="7812360" y="1124744"/>
              <a:ext cx="360040" cy="90010"/>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a:off x="7812360" y="1214754"/>
              <a:ext cx="360040" cy="90010"/>
            </a:xfrm>
            <a:prstGeom prst="curved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a:xfrm>
            <a:off x="899592" y="256490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PA</a:t>
            </a:r>
            <a:endParaRPr lang="he-IL" b="1" dirty="0">
              <a:solidFill>
                <a:schemeClr val="tx1"/>
              </a:solidFill>
            </a:endParaRPr>
          </a:p>
        </p:txBody>
      </p:sp>
      <p:sp>
        <p:nvSpPr>
          <p:cNvPr id="76" name="Oval 75"/>
          <p:cNvSpPr/>
          <p:nvPr/>
        </p:nvSpPr>
        <p:spPr>
          <a:xfrm>
            <a:off x="5004048" y="5157192"/>
            <a:ext cx="7920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PL</a:t>
            </a:r>
            <a:endParaRPr lang="he-IL" b="1" dirty="0">
              <a:solidFill>
                <a:schemeClr val="tx1"/>
              </a:solidFill>
            </a:endParaRPr>
          </a:p>
        </p:txBody>
      </p:sp>
      <p:sp>
        <p:nvSpPr>
          <p:cNvPr id="78" name="Oval 77"/>
          <p:cNvSpPr/>
          <p:nvPr/>
        </p:nvSpPr>
        <p:spPr>
          <a:xfrm>
            <a:off x="1619672" y="4509120"/>
            <a:ext cx="10801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PLG</a:t>
            </a:r>
            <a:endParaRPr lang="he-IL" b="1" dirty="0">
              <a:solidFill>
                <a:schemeClr val="tx1"/>
              </a:solidFill>
            </a:endParaRPr>
          </a:p>
        </p:txBody>
      </p:sp>
      <p:sp>
        <p:nvSpPr>
          <p:cNvPr id="80" name="Oval 79"/>
          <p:cNvSpPr/>
          <p:nvPr/>
        </p:nvSpPr>
        <p:spPr>
          <a:xfrm>
            <a:off x="5292080" y="5921896"/>
            <a:ext cx="1656184" cy="675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rPr>
              <a:t>Frequent milking or suckling</a:t>
            </a:r>
            <a:endParaRPr lang="he-IL" sz="1200" b="1" dirty="0">
              <a:solidFill>
                <a:schemeClr val="tx1"/>
              </a:solidFill>
            </a:endParaRPr>
          </a:p>
        </p:txBody>
      </p:sp>
      <p:cxnSp>
        <p:nvCxnSpPr>
          <p:cNvPr id="82" name="Straight Connector 81"/>
          <p:cNvCxnSpPr/>
          <p:nvPr/>
        </p:nvCxnSpPr>
        <p:spPr>
          <a:xfrm>
            <a:off x="755576" y="5805264"/>
            <a:ext cx="7200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99592" y="1052736"/>
            <a:ext cx="72008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 name="Group 92"/>
          <p:cNvGrpSpPr/>
          <p:nvPr/>
        </p:nvGrpSpPr>
        <p:grpSpPr>
          <a:xfrm rot="14182093">
            <a:off x="5598757" y="5536224"/>
            <a:ext cx="475928" cy="432048"/>
            <a:chOff x="7092280" y="3573016"/>
            <a:chExt cx="936104" cy="432048"/>
          </a:xfrm>
        </p:grpSpPr>
        <p:cxnSp>
          <p:nvCxnSpPr>
            <p:cNvPr id="87" name="Straight Connector 86"/>
            <p:cNvCxnSpPr/>
            <p:nvPr/>
          </p:nvCxnSpPr>
          <p:spPr>
            <a:xfrm>
              <a:off x="7092280" y="3789040"/>
              <a:ext cx="93610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7812360" y="3789040"/>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35" name="Picture 34" descr="caseinmicelle"/>
          <p:cNvPicPr/>
          <p:nvPr/>
        </p:nvPicPr>
        <p:blipFill>
          <a:blip r:embed="rId3" cstate="print"/>
          <a:srcRect b="16705"/>
          <a:stretch>
            <a:fillRect/>
          </a:stretch>
        </p:blipFill>
        <p:spPr bwMode="auto">
          <a:xfrm>
            <a:off x="4355976" y="3398128"/>
            <a:ext cx="994410" cy="822960"/>
          </a:xfrm>
          <a:prstGeom prst="rect">
            <a:avLst/>
          </a:prstGeom>
          <a:noFill/>
        </p:spPr>
      </p:pic>
      <p:pic>
        <p:nvPicPr>
          <p:cNvPr id="36" name="Picture 35" descr="caseinmicelle"/>
          <p:cNvPicPr/>
          <p:nvPr/>
        </p:nvPicPr>
        <p:blipFill>
          <a:blip r:embed="rId3" cstate="print"/>
          <a:srcRect b="16705"/>
          <a:stretch>
            <a:fillRect/>
          </a:stretch>
        </p:blipFill>
        <p:spPr bwMode="auto">
          <a:xfrm>
            <a:off x="2699792" y="3573016"/>
            <a:ext cx="994410" cy="822960"/>
          </a:xfrm>
          <a:prstGeom prst="rect">
            <a:avLst/>
          </a:prstGeom>
          <a:noFill/>
        </p:spPr>
      </p:pic>
      <p:sp>
        <p:nvSpPr>
          <p:cNvPr id="96" name="TextBox 95"/>
          <p:cNvSpPr txBox="1"/>
          <p:nvPr/>
        </p:nvSpPr>
        <p:spPr>
          <a:xfrm>
            <a:off x="5940152" y="3068960"/>
            <a:ext cx="1656184" cy="830997"/>
          </a:xfrm>
          <a:prstGeom prst="rect">
            <a:avLst/>
          </a:prstGeom>
          <a:noFill/>
        </p:spPr>
        <p:txBody>
          <a:bodyPr wrap="square" rtlCol="1">
            <a:spAutoFit/>
          </a:bodyPr>
          <a:lstStyle/>
          <a:p>
            <a:pPr algn="l" rtl="0"/>
            <a:r>
              <a:rPr lang="en-US" sz="2400" b="1" dirty="0" smtClean="0"/>
              <a:t>Reaction</a:t>
            </a:r>
          </a:p>
          <a:p>
            <a:pPr algn="l" rtl="0"/>
            <a:r>
              <a:rPr lang="en-US" sz="2400" b="1" dirty="0" smtClean="0"/>
              <a:t> type 1</a:t>
            </a:r>
            <a:endParaRPr lang="he-IL" sz="2400" b="1" dirty="0"/>
          </a:p>
        </p:txBody>
      </p:sp>
      <p:sp>
        <p:nvSpPr>
          <p:cNvPr id="97" name="TextBox 96"/>
          <p:cNvSpPr txBox="1"/>
          <p:nvPr/>
        </p:nvSpPr>
        <p:spPr>
          <a:xfrm>
            <a:off x="1619672" y="2924944"/>
            <a:ext cx="1512168" cy="830997"/>
          </a:xfrm>
          <a:prstGeom prst="rect">
            <a:avLst/>
          </a:prstGeom>
          <a:noFill/>
        </p:spPr>
        <p:txBody>
          <a:bodyPr wrap="square" rtlCol="1">
            <a:spAutoFit/>
          </a:bodyPr>
          <a:lstStyle/>
          <a:p>
            <a:pPr algn="l" rtl="0"/>
            <a:r>
              <a:rPr lang="en-US" sz="2400" b="1" dirty="0" smtClean="0"/>
              <a:t>Reaction</a:t>
            </a:r>
          </a:p>
          <a:p>
            <a:pPr algn="l" rtl="0"/>
            <a:r>
              <a:rPr lang="en-US" sz="2400" b="1" dirty="0" smtClean="0"/>
              <a:t>type 2</a:t>
            </a:r>
            <a:endParaRPr lang="he-IL" sz="2400" b="1" dirty="0"/>
          </a:p>
        </p:txBody>
      </p:sp>
      <p:cxnSp>
        <p:nvCxnSpPr>
          <p:cNvPr id="99" name="Straight Arrow Connector 98"/>
          <p:cNvCxnSpPr>
            <a:stCxn id="16" idx="0"/>
            <a:endCxn id="75" idx="0"/>
          </p:cNvCxnSpPr>
          <p:nvPr/>
        </p:nvCxnSpPr>
        <p:spPr>
          <a:xfrm rot="5400000">
            <a:off x="1281819" y="1739450"/>
            <a:ext cx="767263" cy="88364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5" idx="4"/>
          </p:cNvCxnSpPr>
          <p:nvPr/>
        </p:nvCxnSpPr>
        <p:spPr>
          <a:xfrm rot="16200000" flipH="1">
            <a:off x="845586" y="3374994"/>
            <a:ext cx="1512168" cy="7560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8" idx="5"/>
            <a:endCxn id="76" idx="2"/>
          </p:cNvCxnSpPr>
          <p:nvPr/>
        </p:nvCxnSpPr>
        <p:spPr>
          <a:xfrm rot="16200000" flipH="1">
            <a:off x="3555902" y="3925069"/>
            <a:ext cx="433857" cy="24624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292080" y="4149080"/>
            <a:ext cx="504056" cy="523220"/>
          </a:xfrm>
          <a:prstGeom prst="rect">
            <a:avLst/>
          </a:prstGeom>
          <a:noFill/>
        </p:spPr>
        <p:txBody>
          <a:bodyPr wrap="square" rtlCol="1">
            <a:spAutoFit/>
          </a:bodyPr>
          <a:lstStyle/>
          <a:p>
            <a:r>
              <a:rPr lang="en-US" sz="2800" b="1" dirty="0" smtClean="0"/>
              <a:t>1</a:t>
            </a:r>
            <a:endParaRPr lang="he-IL" sz="2800" b="1" dirty="0"/>
          </a:p>
        </p:txBody>
      </p:sp>
      <p:sp>
        <p:nvSpPr>
          <p:cNvPr id="113" name="TextBox 112"/>
          <p:cNvSpPr txBox="1"/>
          <p:nvPr/>
        </p:nvSpPr>
        <p:spPr>
          <a:xfrm>
            <a:off x="2843808" y="4293096"/>
            <a:ext cx="432048" cy="523220"/>
          </a:xfrm>
          <a:prstGeom prst="rect">
            <a:avLst/>
          </a:prstGeom>
          <a:noFill/>
        </p:spPr>
        <p:txBody>
          <a:bodyPr wrap="square" rtlCol="1">
            <a:spAutoFit/>
          </a:bodyPr>
          <a:lstStyle/>
          <a:p>
            <a:r>
              <a:rPr lang="en-US" sz="2800" b="1" dirty="0" smtClean="0"/>
              <a:t>2</a:t>
            </a:r>
            <a:endParaRPr lang="he-IL" sz="2800" b="1" dirty="0"/>
          </a:p>
        </p:txBody>
      </p:sp>
      <p:sp>
        <p:nvSpPr>
          <p:cNvPr id="83" name="Rectangle 82"/>
          <p:cNvSpPr/>
          <p:nvPr/>
        </p:nvSpPr>
        <p:spPr>
          <a:xfrm>
            <a:off x="7668344" y="332656"/>
            <a:ext cx="11876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Blood</a:t>
            </a:r>
            <a:endParaRPr lang="he-IL" b="1" dirty="0">
              <a:solidFill>
                <a:schemeClr val="tx1"/>
              </a:solidFill>
            </a:endParaRPr>
          </a:p>
        </p:txBody>
      </p:sp>
      <p:sp>
        <p:nvSpPr>
          <p:cNvPr id="98" name="Rectangle 97"/>
          <p:cNvSpPr/>
          <p:nvPr/>
        </p:nvSpPr>
        <p:spPr>
          <a:xfrm>
            <a:off x="7524328" y="3861048"/>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Lumen</a:t>
            </a:r>
            <a:endParaRPr lang="he-IL" b="1" dirty="0">
              <a:solidFill>
                <a:schemeClr val="tx1"/>
              </a:solidFill>
            </a:endParaRPr>
          </a:p>
        </p:txBody>
      </p:sp>
      <p:sp>
        <p:nvSpPr>
          <p:cNvPr id="100" name="Rectangle 99"/>
          <p:cNvSpPr/>
          <p:nvPr/>
        </p:nvSpPr>
        <p:spPr>
          <a:xfrm>
            <a:off x="7380312" y="5949280"/>
            <a:ext cx="13681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rPr>
              <a:t>External effects:</a:t>
            </a:r>
          </a:p>
          <a:p>
            <a:pPr algn="ctr"/>
            <a:r>
              <a:rPr lang="en-US" sz="1200" b="1" dirty="0" smtClean="0">
                <a:solidFill>
                  <a:schemeClr val="tx1"/>
                </a:solidFill>
              </a:rPr>
              <a:t>Milking, suckling, bacterial invasion</a:t>
            </a:r>
            <a:endParaRPr lang="he-IL" sz="1200" b="1" dirty="0">
              <a:solidFill>
                <a:schemeClr val="tx1"/>
              </a:solidFill>
            </a:endParaRPr>
          </a:p>
        </p:txBody>
      </p:sp>
      <p:sp>
        <p:nvSpPr>
          <p:cNvPr id="102" name="Oval 101"/>
          <p:cNvSpPr/>
          <p:nvPr/>
        </p:nvSpPr>
        <p:spPr>
          <a:xfrm>
            <a:off x="1043608" y="5949280"/>
            <a:ext cx="216024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rPr>
              <a:t>Milk stasis or bacterial invasion</a:t>
            </a:r>
            <a:endParaRPr lang="he-IL" sz="1400" b="1" dirty="0">
              <a:solidFill>
                <a:schemeClr val="tx1"/>
              </a:solidFill>
            </a:endParaRPr>
          </a:p>
        </p:txBody>
      </p:sp>
      <p:cxnSp>
        <p:nvCxnSpPr>
          <p:cNvPr id="116" name="Straight Arrow Connector 115"/>
          <p:cNvCxnSpPr>
            <a:stCxn id="102" idx="1"/>
            <a:endCxn id="75" idx="4"/>
          </p:cNvCxnSpPr>
          <p:nvPr/>
        </p:nvCxnSpPr>
        <p:spPr>
          <a:xfrm rot="16200000" flipV="1">
            <a:off x="-237092" y="4457673"/>
            <a:ext cx="3057781" cy="13634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02" idx="1"/>
            <a:endCxn id="78" idx="4"/>
          </p:cNvCxnSpPr>
          <p:nvPr/>
        </p:nvCxnSpPr>
        <p:spPr>
          <a:xfrm rot="5400000" flipH="1" flipV="1">
            <a:off x="1239072" y="5134073"/>
            <a:ext cx="1041557" cy="7997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02" idx="1"/>
            <a:endCxn id="76" idx="3"/>
          </p:cNvCxnSpPr>
          <p:nvPr/>
        </p:nvCxnSpPr>
        <p:spPr>
          <a:xfrm rot="5400000" flipH="1" flipV="1">
            <a:off x="2975625" y="3910312"/>
            <a:ext cx="528765" cy="3760079"/>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76" idx="0"/>
            <a:endCxn id="35" idx="2"/>
          </p:cNvCxnSpPr>
          <p:nvPr/>
        </p:nvCxnSpPr>
        <p:spPr>
          <a:xfrm rot="16200000" flipV="1">
            <a:off x="4658585" y="4415684"/>
            <a:ext cx="936104" cy="5469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76" idx="0"/>
            <a:endCxn id="36" idx="2"/>
          </p:cNvCxnSpPr>
          <p:nvPr/>
        </p:nvCxnSpPr>
        <p:spPr>
          <a:xfrm rot="16200000" flipV="1">
            <a:off x="3917937" y="3675036"/>
            <a:ext cx="761216" cy="22030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7" name="Group 61"/>
          <p:cNvGrpSpPr/>
          <p:nvPr/>
        </p:nvGrpSpPr>
        <p:grpSpPr>
          <a:xfrm rot="4321854">
            <a:off x="2127023" y="938421"/>
            <a:ext cx="376528" cy="432048"/>
            <a:chOff x="7092280" y="3573016"/>
            <a:chExt cx="936104" cy="432048"/>
          </a:xfrm>
        </p:grpSpPr>
        <p:cxnSp>
          <p:nvCxnSpPr>
            <p:cNvPr id="63" name="Straight Connector 62"/>
            <p:cNvCxnSpPr/>
            <p:nvPr/>
          </p:nvCxnSpPr>
          <p:spPr>
            <a:xfrm>
              <a:off x="7092280" y="3789040"/>
              <a:ext cx="93610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7812360" y="3789040"/>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a:stCxn id="5" idx="4"/>
          </p:cNvCxnSpPr>
          <p:nvPr/>
        </p:nvCxnSpPr>
        <p:spPr>
          <a:xfrm rot="5400000">
            <a:off x="6174178" y="1106742"/>
            <a:ext cx="360040" cy="1080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flipH="1" flipV="1">
            <a:off x="4860033" y="3140969"/>
            <a:ext cx="864097" cy="2880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6200000" flipH="1">
            <a:off x="2324317" y="1932267"/>
            <a:ext cx="822960" cy="21602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8" name="Group 107"/>
          <p:cNvGrpSpPr/>
          <p:nvPr/>
        </p:nvGrpSpPr>
        <p:grpSpPr>
          <a:xfrm rot="15243012">
            <a:off x="2803342" y="1824638"/>
            <a:ext cx="883008" cy="432048"/>
            <a:chOff x="7092280" y="3573016"/>
            <a:chExt cx="936104" cy="432048"/>
          </a:xfrm>
        </p:grpSpPr>
        <p:cxnSp>
          <p:nvCxnSpPr>
            <p:cNvPr id="109" name="Straight Connector 108"/>
            <p:cNvCxnSpPr/>
            <p:nvPr/>
          </p:nvCxnSpPr>
          <p:spPr>
            <a:xfrm>
              <a:off x="7092280" y="3789040"/>
              <a:ext cx="93610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7812360" y="3789040"/>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9" name="Group 110"/>
          <p:cNvGrpSpPr/>
          <p:nvPr/>
        </p:nvGrpSpPr>
        <p:grpSpPr>
          <a:xfrm rot="17357916">
            <a:off x="5272382" y="1900865"/>
            <a:ext cx="883008" cy="432048"/>
            <a:chOff x="7092280" y="3573016"/>
            <a:chExt cx="936104" cy="432048"/>
          </a:xfrm>
        </p:grpSpPr>
        <p:cxnSp>
          <p:nvCxnSpPr>
            <p:cNvPr id="114" name="Straight Connector 113"/>
            <p:cNvCxnSpPr/>
            <p:nvPr/>
          </p:nvCxnSpPr>
          <p:spPr>
            <a:xfrm>
              <a:off x="7092280" y="3789040"/>
              <a:ext cx="9361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flipH="1" flipV="1">
              <a:off x="7812360" y="3789040"/>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7" name="Straight Arrow Connector 116"/>
          <p:cNvCxnSpPr/>
          <p:nvPr/>
        </p:nvCxnSpPr>
        <p:spPr>
          <a:xfrm rot="5400000">
            <a:off x="4896036" y="1880828"/>
            <a:ext cx="93610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 name="Group 78"/>
          <p:cNvGrpSpPr/>
          <p:nvPr/>
        </p:nvGrpSpPr>
        <p:grpSpPr>
          <a:xfrm rot="6575767">
            <a:off x="4836162" y="2859755"/>
            <a:ext cx="566313" cy="348844"/>
            <a:chOff x="7092280" y="3573016"/>
            <a:chExt cx="936104" cy="432048"/>
          </a:xfrm>
        </p:grpSpPr>
        <p:cxnSp>
          <p:nvCxnSpPr>
            <p:cNvPr id="81" name="Straight Connector 80"/>
            <p:cNvCxnSpPr/>
            <p:nvPr/>
          </p:nvCxnSpPr>
          <p:spPr>
            <a:xfrm>
              <a:off x="7092280" y="3789040"/>
              <a:ext cx="9361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7812360" y="3789040"/>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89"/>
          <p:cNvGrpSpPr/>
          <p:nvPr/>
        </p:nvGrpSpPr>
        <p:grpSpPr>
          <a:xfrm rot="4869267">
            <a:off x="2626444" y="3011896"/>
            <a:ext cx="687418" cy="432048"/>
            <a:chOff x="7092280" y="3573016"/>
            <a:chExt cx="936104" cy="432048"/>
          </a:xfrm>
        </p:grpSpPr>
        <p:cxnSp>
          <p:nvCxnSpPr>
            <p:cNvPr id="105" name="Straight Connector 104"/>
            <p:cNvCxnSpPr/>
            <p:nvPr/>
          </p:nvCxnSpPr>
          <p:spPr>
            <a:xfrm>
              <a:off x="7092280" y="3789040"/>
              <a:ext cx="93610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flipV="1">
              <a:off x="7812360" y="3789040"/>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grpSp>
      <p:cxnSp>
        <p:nvCxnSpPr>
          <p:cNvPr id="119" name="Straight Arrow Connector 118"/>
          <p:cNvCxnSpPr/>
          <p:nvPr/>
        </p:nvCxnSpPr>
        <p:spPr>
          <a:xfrm rot="16200000" flipV="1">
            <a:off x="2879811" y="3248981"/>
            <a:ext cx="936104" cy="14401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oat1"/>
          <p:cNvPicPr>
            <a:picLocks noChangeAspect="1" noChangeArrowheads="1"/>
          </p:cNvPicPr>
          <p:nvPr/>
        </p:nvPicPr>
        <p:blipFill>
          <a:blip r:embed="rId3" cstate="print"/>
          <a:srcRect/>
          <a:stretch>
            <a:fillRect/>
          </a:stretch>
        </p:blipFill>
        <p:spPr bwMode="auto">
          <a:xfrm>
            <a:off x="228600" y="776288"/>
            <a:ext cx="2089150" cy="2487612"/>
          </a:xfrm>
          <a:prstGeom prst="rect">
            <a:avLst/>
          </a:prstGeom>
          <a:noFill/>
          <a:ln w="9525">
            <a:noFill/>
            <a:miter lim="800000"/>
            <a:headEnd/>
            <a:tailEnd/>
          </a:ln>
        </p:spPr>
      </p:pic>
      <p:sp>
        <p:nvSpPr>
          <p:cNvPr id="14339" name="Rectangle 5"/>
          <p:cNvSpPr>
            <a:spLocks noChangeArrowheads="1"/>
          </p:cNvSpPr>
          <p:nvPr/>
        </p:nvSpPr>
        <p:spPr bwMode="auto">
          <a:xfrm>
            <a:off x="2792413" y="363538"/>
            <a:ext cx="6237287" cy="3108325"/>
          </a:xfrm>
          <a:prstGeom prst="rect">
            <a:avLst/>
          </a:prstGeom>
          <a:noFill/>
          <a:ln w="9525">
            <a:noFill/>
            <a:miter lim="800000"/>
            <a:headEnd/>
            <a:tailEnd/>
          </a:ln>
        </p:spPr>
        <p:txBody>
          <a:bodyPr>
            <a:spAutoFit/>
          </a:bodyPr>
          <a:lstStyle/>
          <a:p>
            <a:pPr marL="457200" indent="-457200" algn="l" rtl="0"/>
            <a:r>
              <a:rPr lang="en-GB" sz="3200" b="1" u="sng"/>
              <a:t>Traditional farming</a:t>
            </a:r>
          </a:p>
          <a:p>
            <a:pPr marL="457200" indent="-457200" algn="l" rtl="0"/>
            <a:endParaRPr lang="en-GB" sz="3200" u="sng"/>
          </a:p>
          <a:p>
            <a:pPr marL="457200" indent="-457200" algn="l" rtl="0">
              <a:buFontTx/>
              <a:buAutoNum type="arabicPeriod"/>
            </a:pPr>
            <a:r>
              <a:rPr lang="en-GB" sz="3200"/>
              <a:t>Along the lactation different </a:t>
            </a:r>
          </a:p>
          <a:p>
            <a:pPr marL="457200" indent="-457200" algn="l" rtl="0"/>
            <a:r>
              <a:rPr lang="en-GB" sz="3200"/>
              <a:t>    products are produced</a:t>
            </a:r>
          </a:p>
          <a:p>
            <a:pPr marL="457200" indent="-457200" algn="l" rtl="0"/>
            <a:r>
              <a:rPr lang="en-GB" sz="3200"/>
              <a:t>2. Milk from clinically infected glands is discarded</a:t>
            </a:r>
            <a:endParaRPr lang="en-GB" sz="3600"/>
          </a:p>
        </p:txBody>
      </p:sp>
      <p:sp>
        <p:nvSpPr>
          <p:cNvPr id="14340" name="Rectangle 6"/>
          <p:cNvSpPr>
            <a:spLocks noChangeArrowheads="1"/>
          </p:cNvSpPr>
          <p:nvPr/>
        </p:nvSpPr>
        <p:spPr bwMode="auto">
          <a:xfrm>
            <a:off x="2373313" y="3614738"/>
            <a:ext cx="6554787" cy="3108325"/>
          </a:xfrm>
          <a:prstGeom prst="rect">
            <a:avLst/>
          </a:prstGeom>
          <a:noFill/>
          <a:ln w="9525">
            <a:noFill/>
            <a:miter lim="800000"/>
            <a:headEnd/>
            <a:tailEnd/>
          </a:ln>
        </p:spPr>
        <p:txBody>
          <a:bodyPr>
            <a:spAutoFit/>
          </a:bodyPr>
          <a:lstStyle/>
          <a:p>
            <a:pPr marL="457200" indent="-457200" algn="l" rtl="0"/>
            <a:r>
              <a:rPr lang="en-GB" sz="3200" b="1" u="sng"/>
              <a:t>Modern dairy forming</a:t>
            </a:r>
          </a:p>
          <a:p>
            <a:pPr marL="457200" indent="-457200" algn="l" rtl="0"/>
            <a:endParaRPr lang="en-GB" sz="3200" u="sng"/>
          </a:p>
          <a:p>
            <a:pPr marL="457200" indent="-457200" algn="l" rtl="0">
              <a:buFontTx/>
              <a:buAutoNum type="arabicPeriod"/>
            </a:pPr>
            <a:r>
              <a:rPr lang="en-GB" sz="3200"/>
              <a:t>Animals are milked while at </a:t>
            </a:r>
          </a:p>
          <a:p>
            <a:pPr marL="457200" indent="-457200" algn="l" rtl="0"/>
            <a:r>
              <a:rPr lang="en-GB" sz="3200"/>
              <a:t>    different stages of lactation</a:t>
            </a:r>
          </a:p>
          <a:p>
            <a:pPr marL="457200" indent="-457200" algn="l" rtl="0"/>
            <a:r>
              <a:rPr lang="en-GB" sz="3200"/>
              <a:t>2. A large number of glands are   infected with a variety of bacteria</a:t>
            </a:r>
            <a:r>
              <a:rPr lang="en-US" sz="3600"/>
              <a:t> </a:t>
            </a:r>
          </a:p>
        </p:txBody>
      </p:sp>
      <p:pic>
        <p:nvPicPr>
          <p:cNvPr id="14341" name="Picture 7" descr="250px-Goats_Automatic_milking_Susya"/>
          <p:cNvPicPr>
            <a:picLocks noChangeAspect="1" noChangeArrowheads="1"/>
          </p:cNvPicPr>
          <p:nvPr/>
        </p:nvPicPr>
        <p:blipFill>
          <a:blip r:embed="rId4" cstate="print"/>
          <a:srcRect/>
          <a:stretch>
            <a:fillRect/>
          </a:stretch>
        </p:blipFill>
        <p:spPr bwMode="auto">
          <a:xfrm>
            <a:off x="165100" y="4281488"/>
            <a:ext cx="2184400" cy="2419350"/>
          </a:xfrm>
          <a:prstGeom prst="rect">
            <a:avLst/>
          </a:prstGeom>
          <a:noFill/>
          <a:ln w="9525">
            <a:noFill/>
            <a:miter lim="800000"/>
            <a:headEnd/>
            <a:tailEnd/>
          </a:ln>
        </p:spPr>
      </p:pic>
      <p:pic>
        <p:nvPicPr>
          <p:cNvPr id="6" name="Picture 4" descr="goat1"/>
          <p:cNvPicPr>
            <a:picLocks noChangeAspect="1" noChangeArrowheads="1"/>
          </p:cNvPicPr>
          <p:nvPr/>
        </p:nvPicPr>
        <p:blipFill>
          <a:blip r:embed="rId3" cstate="print"/>
          <a:srcRect/>
          <a:stretch>
            <a:fillRect/>
          </a:stretch>
        </p:blipFill>
        <p:spPr bwMode="auto">
          <a:xfrm>
            <a:off x="381000" y="928688"/>
            <a:ext cx="2089150" cy="248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368151"/>
          </a:xfrm>
        </p:spPr>
        <p:txBody>
          <a:bodyPr/>
          <a:lstStyle/>
          <a:p>
            <a:r>
              <a:rPr lang="en-US" dirty="0" smtClean="0">
                <a:solidFill>
                  <a:srgbClr val="FF0000"/>
                </a:solidFill>
              </a:rPr>
              <a:t>Final Conclusion : 1</a:t>
            </a:r>
            <a:endParaRPr lang="he-IL" dirty="0">
              <a:solidFill>
                <a:srgbClr val="FF0000"/>
              </a:solidFill>
            </a:endParaRPr>
          </a:p>
        </p:txBody>
      </p:sp>
      <p:sp>
        <p:nvSpPr>
          <p:cNvPr id="3" name="Subtitle 2"/>
          <p:cNvSpPr>
            <a:spLocks noGrp="1"/>
          </p:cNvSpPr>
          <p:nvPr>
            <p:ph type="subTitle" idx="1"/>
          </p:nvPr>
        </p:nvSpPr>
        <p:spPr>
          <a:xfrm>
            <a:off x="251520" y="1484784"/>
            <a:ext cx="8640960" cy="5184576"/>
          </a:xfrm>
        </p:spPr>
        <p:txBody>
          <a:bodyPr>
            <a:normAutofit/>
          </a:bodyPr>
          <a:lstStyle/>
          <a:p>
            <a:r>
              <a:rPr lang="en-US" sz="3600" dirty="0" smtClean="0">
                <a:solidFill>
                  <a:schemeClr val="tx1"/>
                </a:solidFill>
                <a:cs typeface="+mj-cs"/>
              </a:rPr>
              <a:t>The present results provide dairies that process milk into cheese with new </a:t>
            </a:r>
            <a:r>
              <a:rPr lang="en-US" sz="3600" dirty="0" smtClean="0">
                <a:solidFill>
                  <a:schemeClr val="tx1"/>
                </a:solidFill>
                <a:cs typeface="+mj-cs"/>
              </a:rPr>
              <a:t>criteria ( </a:t>
            </a:r>
            <a:r>
              <a:rPr lang="en-US" sz="3600" dirty="0" smtClean="0">
                <a:solidFill>
                  <a:schemeClr val="accent2"/>
                </a:solidFill>
                <a:cs typeface="+mj-cs"/>
              </a:rPr>
              <a:t>i.e. Lactose concentration </a:t>
            </a:r>
            <a:r>
              <a:rPr lang="en-US" sz="3600" u="sng" dirty="0" smtClean="0">
                <a:solidFill>
                  <a:schemeClr val="accent2"/>
                </a:solidFill>
                <a:cs typeface="+mj-cs"/>
              </a:rPr>
              <a:t>&lt; </a:t>
            </a:r>
            <a:r>
              <a:rPr lang="en-US" sz="3600" dirty="0" smtClean="0">
                <a:solidFill>
                  <a:schemeClr val="accent2"/>
                </a:solidFill>
                <a:cs typeface="+mj-cs"/>
              </a:rPr>
              <a:t>4%</a:t>
            </a:r>
            <a:r>
              <a:rPr lang="en-US" sz="3600" dirty="0" smtClean="0">
                <a:solidFill>
                  <a:schemeClr val="tx1"/>
                </a:solidFill>
                <a:cs typeface="+mj-cs"/>
              </a:rPr>
              <a:t>) that </a:t>
            </a:r>
            <a:r>
              <a:rPr lang="en-US" sz="3600" dirty="0" smtClean="0">
                <a:solidFill>
                  <a:schemeClr val="tx1"/>
                </a:solidFill>
                <a:cs typeface="+mj-cs"/>
              </a:rPr>
              <a:t>will enable them to </a:t>
            </a:r>
            <a:r>
              <a:rPr lang="en-US" sz="3600" dirty="0" smtClean="0">
                <a:solidFill>
                  <a:schemeClr val="tx1"/>
                </a:solidFill>
                <a:cs typeface="+mj-cs"/>
              </a:rPr>
              <a:t>identify </a:t>
            </a:r>
            <a:r>
              <a:rPr lang="en-US" sz="3600" dirty="0" smtClean="0">
                <a:solidFill>
                  <a:schemeClr val="tx1"/>
                </a:solidFill>
                <a:cs typeface="+mj-cs"/>
              </a:rPr>
              <a:t>and isolate milk that will not coagulate. </a:t>
            </a:r>
            <a:endParaRPr lang="en-US" sz="3600" dirty="0" smtClean="0">
              <a:solidFill>
                <a:schemeClr val="tx1"/>
              </a:solidFill>
              <a:cs typeface="+mj-cs"/>
            </a:endParaRPr>
          </a:p>
          <a:p>
            <a:r>
              <a:rPr lang="en-US" sz="3600" dirty="0" smtClean="0">
                <a:solidFill>
                  <a:schemeClr val="tx1"/>
                </a:solidFill>
                <a:cs typeface="+mj-cs"/>
              </a:rPr>
              <a:t>Such </a:t>
            </a:r>
            <a:r>
              <a:rPr lang="en-US" sz="3600" dirty="0" smtClean="0">
                <a:solidFill>
                  <a:schemeClr val="tx1"/>
                </a:solidFill>
                <a:cs typeface="+mj-cs"/>
              </a:rPr>
              <a:t>milk might still meet the criteria as drinking milk; therefore farmers will be able to exploit the milk they produce more economically</a:t>
            </a:r>
            <a:r>
              <a:rPr lang="en-US" dirty="0" smtClean="0">
                <a:solidFill>
                  <a:schemeClr val="tx1"/>
                </a:solidFill>
                <a:cs typeface="+mj-cs"/>
              </a:rPr>
              <a:t>.</a:t>
            </a:r>
            <a:endParaRPr lang="he-IL" dirty="0">
              <a:solidFill>
                <a:schemeClr val="tx1"/>
              </a:solidFill>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555" name="Text Box 3"/>
          <p:cNvSpPr txBox="1">
            <a:spLocks noChangeArrowheads="1"/>
          </p:cNvSpPr>
          <p:nvPr/>
        </p:nvSpPr>
        <p:spPr bwMode="auto">
          <a:xfrm>
            <a:off x="200025" y="0"/>
            <a:ext cx="8553450" cy="1384300"/>
          </a:xfrm>
          <a:prstGeom prst="rect">
            <a:avLst/>
          </a:prstGeom>
          <a:solidFill>
            <a:schemeClr val="accent1"/>
          </a:solidFill>
          <a:ln w="9525">
            <a:solidFill>
              <a:schemeClr val="tx1"/>
            </a:solidFill>
            <a:miter lim="800000"/>
            <a:headEnd/>
            <a:tailEnd/>
          </a:ln>
        </p:spPr>
        <p:txBody>
          <a:bodyPr>
            <a:spAutoFit/>
          </a:bodyPr>
          <a:lstStyle/>
          <a:p>
            <a:pPr algn="l" rtl="0"/>
            <a:r>
              <a:rPr lang="en-GB" sz="2800" b="1">
                <a:solidFill>
                  <a:srgbClr val="0810B8"/>
                </a:solidFill>
              </a:rPr>
              <a:t>On-line computerized milking systems enables genuine real-time data acquisition on individual animals</a:t>
            </a:r>
            <a:r>
              <a:rPr lang="en-GB" sz="2800" b="1"/>
              <a:t> </a:t>
            </a:r>
            <a:r>
              <a:rPr lang="en-US" sz="2800" b="1">
                <a:solidFill>
                  <a:srgbClr val="FF0000"/>
                </a:solidFill>
              </a:rPr>
              <a:t>with milk unsuitable for cheese making</a:t>
            </a:r>
            <a:endParaRPr lang="en-US" sz="28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
            <a:ext cx="7772400" cy="836711"/>
          </a:xfrm>
        </p:spPr>
        <p:txBody>
          <a:bodyPr/>
          <a:lstStyle/>
          <a:p>
            <a:r>
              <a:rPr lang="en-US" dirty="0" smtClean="0">
                <a:solidFill>
                  <a:schemeClr val="accent2"/>
                </a:solidFill>
              </a:rPr>
              <a:t>Final Conclusion : 2</a:t>
            </a:r>
            <a:endParaRPr lang="he-IL" dirty="0">
              <a:solidFill>
                <a:schemeClr val="accent2"/>
              </a:solidFill>
            </a:endParaRPr>
          </a:p>
        </p:txBody>
      </p:sp>
      <p:sp>
        <p:nvSpPr>
          <p:cNvPr id="3" name="Subtitle 2"/>
          <p:cNvSpPr>
            <a:spLocks noGrp="1"/>
          </p:cNvSpPr>
          <p:nvPr>
            <p:ph type="subTitle" idx="1"/>
          </p:nvPr>
        </p:nvSpPr>
        <p:spPr>
          <a:xfrm>
            <a:off x="179512" y="908720"/>
            <a:ext cx="8712968" cy="5949280"/>
          </a:xfrm>
        </p:spPr>
        <p:txBody>
          <a:bodyPr>
            <a:noAutofit/>
          </a:bodyPr>
          <a:lstStyle/>
          <a:p>
            <a:r>
              <a:rPr lang="en-US" sz="2400" dirty="0" smtClean="0">
                <a:solidFill>
                  <a:srgbClr val="C00000"/>
                </a:solidFill>
                <a:cs typeface="+mj-cs"/>
              </a:rPr>
              <a:t>The effectiveness of lactose, % Casein, and SCC as predictors of milk quality for cheese production is impaired at the dairy tank </a:t>
            </a:r>
            <a:r>
              <a:rPr lang="en-US" sz="2400" dirty="0" smtClean="0">
                <a:solidFill>
                  <a:schemeClr val="tx1"/>
                </a:solidFill>
                <a:cs typeface="+mj-cs"/>
              </a:rPr>
              <a:t>level because of dilution of milk from subclinically infected glands with good-quality milk. </a:t>
            </a:r>
            <a:r>
              <a:rPr lang="en-US" sz="2400" dirty="0" smtClean="0">
                <a:solidFill>
                  <a:srgbClr val="C00000"/>
                </a:solidFill>
                <a:cs typeface="+mj-cs"/>
              </a:rPr>
              <a:t>However</a:t>
            </a:r>
            <a:r>
              <a:rPr lang="en-US" sz="2400" dirty="0" smtClean="0">
                <a:solidFill>
                  <a:schemeClr val="tx1"/>
                </a:solidFill>
                <a:cs typeface="+mj-cs"/>
              </a:rPr>
              <a:t>, </a:t>
            </a:r>
            <a:r>
              <a:rPr lang="en-US" sz="2400" dirty="0" smtClean="0">
                <a:solidFill>
                  <a:schemeClr val="tx1"/>
                </a:solidFill>
                <a:cs typeface="+mj-cs"/>
              </a:rPr>
              <a:t>the effect of subclinical mastitis on milk quality remained </a:t>
            </a:r>
            <a:r>
              <a:rPr lang="en-US" sz="2400" dirty="0" smtClean="0">
                <a:solidFill>
                  <a:schemeClr val="tx1"/>
                </a:solidFill>
                <a:cs typeface="+mj-cs"/>
              </a:rPr>
              <a:t>significant. </a:t>
            </a:r>
            <a:r>
              <a:rPr lang="en-US" sz="2400" dirty="0" smtClean="0">
                <a:solidFill>
                  <a:srgbClr val="C00000"/>
                </a:solidFill>
                <a:cs typeface="+mj-cs"/>
              </a:rPr>
              <a:t>Thus</a:t>
            </a:r>
            <a:r>
              <a:rPr lang="en-US" sz="2400" dirty="0" smtClean="0">
                <a:solidFill>
                  <a:schemeClr val="tx1"/>
                </a:solidFill>
                <a:cs typeface="+mj-cs"/>
              </a:rPr>
              <a:t>, future </a:t>
            </a:r>
            <a:r>
              <a:rPr lang="en-US" sz="2400" dirty="0" smtClean="0">
                <a:solidFill>
                  <a:schemeClr val="tx1"/>
                </a:solidFill>
                <a:cs typeface="+mj-cs"/>
              </a:rPr>
              <a:t>development of new techniques </a:t>
            </a:r>
            <a:r>
              <a:rPr lang="en-US" sz="2400" dirty="0" smtClean="0">
                <a:solidFill>
                  <a:schemeClr val="tx1"/>
                </a:solidFill>
                <a:cs typeface="+mj-cs"/>
              </a:rPr>
              <a:t>that </a:t>
            </a:r>
            <a:r>
              <a:rPr lang="en-US" sz="2400" dirty="0" smtClean="0">
                <a:solidFill>
                  <a:schemeClr val="tx1"/>
                </a:solidFill>
                <a:cs typeface="+mj-cs"/>
              </a:rPr>
              <a:t>will be sensitive to milk quality on the tank level, and therefore will enable large dairies to pay farmers for milk according to its designated quality (i.e., for drinking or cheese manufacture). </a:t>
            </a:r>
            <a:r>
              <a:rPr lang="en-US" sz="2400" dirty="0" smtClean="0">
                <a:solidFill>
                  <a:srgbClr val="C00000"/>
                </a:solidFill>
                <a:cs typeface="+mj-cs"/>
              </a:rPr>
              <a:t>In turn</a:t>
            </a:r>
            <a:r>
              <a:rPr lang="en-US" sz="2400" dirty="0" smtClean="0">
                <a:solidFill>
                  <a:schemeClr val="tx1"/>
                </a:solidFill>
                <a:cs typeface="+mj-cs"/>
              </a:rPr>
              <a:t>, individual on-line measurements of milk-quality parameters, particularly the level of lactose, will enable producers to identify animals that yield low-quality milk, and thereby to meet the dairies' top price-quality standards by separating milk according to its best properties, for cheese production or drinking, </a:t>
            </a:r>
            <a:r>
              <a:rPr lang="en-US" sz="2400" dirty="0" smtClean="0">
                <a:solidFill>
                  <a:srgbClr val="C00000"/>
                </a:solidFill>
                <a:cs typeface="+mj-cs"/>
              </a:rPr>
              <a:t>and thus to maximize their profit from the milk they sell</a:t>
            </a:r>
            <a:r>
              <a:rPr lang="en-US" sz="2400" dirty="0" smtClean="0">
                <a:solidFill>
                  <a:schemeClr val="tx1"/>
                </a:solidFill>
                <a:cs typeface="+mj-cs"/>
              </a:rPr>
              <a:t>.</a:t>
            </a:r>
            <a:endParaRPr lang="he-IL" sz="2400" dirty="0">
              <a:solidFill>
                <a:schemeClr val="tx1"/>
              </a:solidFill>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179512" y="228600"/>
            <a:ext cx="8964488" cy="3272408"/>
          </a:xfrm>
          <a:prstGeom prst="rect">
            <a:avLst/>
          </a:prstGeom>
          <a:noFill/>
          <a:ln w="9525">
            <a:noFill/>
            <a:miter lim="800000"/>
            <a:headEnd/>
            <a:tailEnd/>
          </a:ln>
          <a:effectLst/>
        </p:spPr>
        <p:txBody>
          <a:bodyPr wrap="none" anchor="ctr"/>
          <a:lstStyle/>
          <a:p>
            <a:pPr algn="ctr" rtl="0" eaLnBrk="0" hangingPunct="0">
              <a:lnSpc>
                <a:spcPct val="140000"/>
              </a:lnSpc>
            </a:pPr>
            <a:r>
              <a:rPr lang="en-US" sz="4000" dirty="0">
                <a:solidFill>
                  <a:srgbClr val="006666"/>
                </a:solidFill>
                <a:latin typeface="Times New Roman" pitchFamily="18" charset="0"/>
                <a:cs typeface="Times New Roman" pitchFamily="18" charset="0"/>
              </a:rPr>
              <a:t>Thank you: I hope that this lecture </a:t>
            </a:r>
          </a:p>
          <a:p>
            <a:pPr algn="ctr" rtl="0" eaLnBrk="0" hangingPunct="0">
              <a:lnSpc>
                <a:spcPct val="140000"/>
              </a:lnSpc>
            </a:pPr>
            <a:r>
              <a:rPr lang="en-US" sz="4000" dirty="0">
                <a:solidFill>
                  <a:srgbClr val="006666"/>
                </a:solidFill>
                <a:latin typeface="Times New Roman" pitchFamily="18" charset="0"/>
                <a:cs typeface="Times New Roman" pitchFamily="18" charset="0"/>
              </a:rPr>
              <a:t>will contribute to our ability </a:t>
            </a:r>
            <a:r>
              <a:rPr lang="en-US" sz="4000" dirty="0" smtClean="0">
                <a:solidFill>
                  <a:srgbClr val="006666"/>
                </a:solidFill>
                <a:latin typeface="Times New Roman" pitchFamily="18" charset="0"/>
                <a:cs typeface="Times New Roman" pitchFamily="18" charset="0"/>
              </a:rPr>
              <a:t>produce</a:t>
            </a:r>
          </a:p>
          <a:p>
            <a:pPr algn="ctr" rtl="0" eaLnBrk="0" hangingPunct="0">
              <a:lnSpc>
                <a:spcPct val="140000"/>
              </a:lnSpc>
            </a:pPr>
            <a:r>
              <a:rPr lang="en-US" sz="4000" dirty="0" smtClean="0">
                <a:solidFill>
                  <a:srgbClr val="006666"/>
                </a:solidFill>
                <a:latin typeface="Times New Roman" pitchFamily="18" charset="0"/>
                <a:cs typeface="Times New Roman" pitchFamily="18" charset="0"/>
              </a:rPr>
              <a:t> better dairy products</a:t>
            </a:r>
          </a:p>
        </p:txBody>
      </p:sp>
      <p:pic>
        <p:nvPicPr>
          <p:cNvPr id="302087" name="Picture 7" descr="_party"/>
          <p:cNvPicPr>
            <a:picLocks noChangeAspect="1" noChangeArrowheads="1"/>
          </p:cNvPicPr>
          <p:nvPr/>
        </p:nvPicPr>
        <p:blipFill>
          <a:blip r:embed="rId3" cstate="print"/>
          <a:srcRect/>
          <a:stretch>
            <a:fillRect/>
          </a:stretch>
        </p:blipFill>
        <p:spPr bwMode="auto">
          <a:xfrm>
            <a:off x="1691680" y="3645024"/>
            <a:ext cx="5184576" cy="289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Oval 3"/>
          <p:cNvSpPr>
            <a:spLocks noChangeArrowheads="1"/>
          </p:cNvSpPr>
          <p:nvPr/>
        </p:nvSpPr>
        <p:spPr bwMode="auto">
          <a:xfrm>
            <a:off x="0" y="5121275"/>
            <a:ext cx="3692525" cy="1520825"/>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rtl="0" eaLnBrk="0" hangingPunct="0"/>
            <a:r>
              <a:rPr lang="en-US" sz="1600"/>
              <a:t>Healthy gland</a:t>
            </a:r>
          </a:p>
          <a:p>
            <a:pPr algn="ctr" rtl="0" eaLnBrk="0" hangingPunct="0"/>
            <a:r>
              <a:rPr lang="en-US" sz="1600"/>
              <a:t> ~ 50,000 Cows</a:t>
            </a:r>
          </a:p>
          <a:p>
            <a:pPr algn="ctr" rtl="0" eaLnBrk="0" hangingPunct="0"/>
            <a:r>
              <a:rPr lang="en-US" sz="1600"/>
              <a:t>~ 300,000 goats and sheep</a:t>
            </a:r>
          </a:p>
        </p:txBody>
      </p:sp>
      <p:sp>
        <p:nvSpPr>
          <p:cNvPr id="250884" name="Oval 4"/>
          <p:cNvSpPr>
            <a:spLocks noChangeArrowheads="1"/>
          </p:cNvSpPr>
          <p:nvPr/>
        </p:nvSpPr>
        <p:spPr bwMode="auto">
          <a:xfrm>
            <a:off x="5359400" y="1393825"/>
            <a:ext cx="3568700" cy="1501775"/>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rtl="0" eaLnBrk="0" hangingPunct="0"/>
            <a:r>
              <a:rPr lang="en-US" sz="3600"/>
              <a:t>Infected gland</a:t>
            </a:r>
          </a:p>
          <a:p>
            <a:pPr algn="ctr" rtl="0" eaLnBrk="0" hangingPunct="0"/>
            <a:r>
              <a:rPr lang="en-US" sz="3600"/>
              <a:t> ~ 3,000,000</a:t>
            </a:r>
          </a:p>
        </p:txBody>
      </p:sp>
      <p:sp>
        <p:nvSpPr>
          <p:cNvPr id="250885" name="AutoShape 5"/>
          <p:cNvSpPr>
            <a:spLocks noChangeArrowheads="1"/>
          </p:cNvSpPr>
          <p:nvPr/>
        </p:nvSpPr>
        <p:spPr bwMode="auto">
          <a:xfrm rot="-2501343">
            <a:off x="1374775" y="3568700"/>
            <a:ext cx="5110163" cy="385763"/>
          </a:xfrm>
          <a:prstGeom prst="rightArrow">
            <a:avLst>
              <a:gd name="adj1" fmla="val 50000"/>
              <a:gd name="adj2" fmla="val 331172"/>
            </a:avLst>
          </a:prstGeom>
          <a:solidFill>
            <a:srgbClr val="0000FF"/>
          </a:solidFill>
          <a:ln w="12700">
            <a:solidFill>
              <a:schemeClr val="tx1"/>
            </a:solidFill>
            <a:miter lim="800000"/>
            <a:headEnd type="none" w="sm" len="sm"/>
            <a:tailEnd type="none" w="sm" len="sm"/>
          </a:ln>
          <a:effectLst/>
        </p:spPr>
        <p:txBody>
          <a:bodyPr wrap="none" anchor="ctr"/>
          <a:lstStyle/>
          <a:p>
            <a:endParaRPr lang="he-IL"/>
          </a:p>
        </p:txBody>
      </p:sp>
      <p:sp>
        <p:nvSpPr>
          <p:cNvPr id="250886" name="Rectangle 6"/>
          <p:cNvSpPr>
            <a:spLocks noChangeArrowheads="1"/>
          </p:cNvSpPr>
          <p:nvPr/>
        </p:nvSpPr>
        <p:spPr bwMode="auto">
          <a:xfrm>
            <a:off x="1763688" y="332656"/>
            <a:ext cx="5270500" cy="609600"/>
          </a:xfrm>
          <a:prstGeom prst="rect">
            <a:avLst/>
          </a:prstGeom>
          <a:solidFill>
            <a:srgbClr val="CCFFFF"/>
          </a:solidFill>
          <a:ln w="12700">
            <a:solidFill>
              <a:schemeClr val="tx1"/>
            </a:solidFill>
            <a:miter lim="800000"/>
            <a:headEnd type="none" w="sm" len="sm"/>
            <a:tailEnd type="none" w="sm" len="sm"/>
          </a:ln>
          <a:effectLst/>
        </p:spPr>
        <p:txBody>
          <a:bodyPr wrap="none" anchor="ctr"/>
          <a:lstStyle/>
          <a:p>
            <a:pPr algn="ctr" eaLnBrk="0" hangingPunct="0"/>
            <a:r>
              <a:rPr lang="en-US" sz="3600" b="1">
                <a:cs typeface="Times New Roman" pitchFamily="18" charset="0"/>
              </a:rPr>
              <a:t>CASEINOLYSIS  INDEX</a:t>
            </a:r>
          </a:p>
        </p:txBody>
      </p:sp>
      <p:sp>
        <p:nvSpPr>
          <p:cNvPr id="250887" name="Rectangle 7"/>
          <p:cNvSpPr>
            <a:spLocks noChangeArrowheads="1"/>
          </p:cNvSpPr>
          <p:nvPr/>
        </p:nvSpPr>
        <p:spPr bwMode="auto">
          <a:xfrm>
            <a:off x="460375" y="2670175"/>
            <a:ext cx="3438525" cy="736600"/>
          </a:xfrm>
          <a:prstGeom prst="rect">
            <a:avLst/>
          </a:prstGeom>
          <a:solidFill>
            <a:srgbClr val="0000FF"/>
          </a:solidFill>
          <a:ln w="12700">
            <a:solidFill>
              <a:srgbClr val="339933"/>
            </a:solidFill>
            <a:miter lim="800000"/>
            <a:headEnd type="none" w="sm" len="sm"/>
            <a:tailEnd type="none" w="sm" len="sm"/>
          </a:ln>
          <a:effectLst/>
        </p:spPr>
        <p:txBody>
          <a:bodyPr wrap="none" anchor="ctr"/>
          <a:lstStyle/>
          <a:p>
            <a:pPr algn="ctr" eaLnBrk="0" hangingPunct="0"/>
            <a:r>
              <a:rPr lang="en-US" sz="3600">
                <a:solidFill>
                  <a:srgbClr val="FFFFFF"/>
                </a:solidFill>
              </a:rPr>
              <a:t>Cell depended</a:t>
            </a:r>
          </a:p>
        </p:txBody>
      </p:sp>
      <p:sp>
        <p:nvSpPr>
          <p:cNvPr id="250888" name="Freeform 8"/>
          <p:cNvSpPr>
            <a:spLocks/>
          </p:cNvSpPr>
          <p:nvPr/>
        </p:nvSpPr>
        <p:spPr bwMode="auto">
          <a:xfrm rot="-950072">
            <a:off x="2360613" y="3843338"/>
            <a:ext cx="5762625" cy="1093787"/>
          </a:xfrm>
          <a:custGeom>
            <a:avLst/>
            <a:gdLst/>
            <a:ahLst/>
            <a:cxnLst>
              <a:cxn ang="0">
                <a:pos x="0" y="353"/>
              </a:cxn>
              <a:cxn ang="0">
                <a:pos x="45" y="166"/>
              </a:cxn>
              <a:cxn ang="0">
                <a:pos x="97" y="99"/>
              </a:cxn>
              <a:cxn ang="0">
                <a:pos x="172" y="218"/>
              </a:cxn>
              <a:cxn ang="0">
                <a:pos x="209" y="353"/>
              </a:cxn>
              <a:cxn ang="0">
                <a:pos x="232" y="420"/>
              </a:cxn>
              <a:cxn ang="0">
                <a:pos x="262" y="465"/>
              </a:cxn>
              <a:cxn ang="0">
                <a:pos x="292" y="458"/>
              </a:cxn>
              <a:cxn ang="0">
                <a:pos x="337" y="428"/>
              </a:cxn>
              <a:cxn ang="0">
                <a:pos x="411" y="173"/>
              </a:cxn>
              <a:cxn ang="0">
                <a:pos x="441" y="129"/>
              </a:cxn>
              <a:cxn ang="0">
                <a:pos x="486" y="69"/>
              </a:cxn>
              <a:cxn ang="0">
                <a:pos x="524" y="1"/>
              </a:cxn>
              <a:cxn ang="0">
                <a:pos x="591" y="16"/>
              </a:cxn>
              <a:cxn ang="0">
                <a:pos x="628" y="114"/>
              </a:cxn>
              <a:cxn ang="0">
                <a:pos x="711" y="390"/>
              </a:cxn>
              <a:cxn ang="0">
                <a:pos x="778" y="458"/>
              </a:cxn>
              <a:cxn ang="0">
                <a:pos x="838" y="293"/>
              </a:cxn>
              <a:cxn ang="0">
                <a:pos x="913" y="158"/>
              </a:cxn>
              <a:cxn ang="0">
                <a:pos x="928" y="136"/>
              </a:cxn>
              <a:cxn ang="0">
                <a:pos x="972" y="106"/>
              </a:cxn>
              <a:cxn ang="0">
                <a:pos x="1017" y="188"/>
              </a:cxn>
              <a:cxn ang="0">
                <a:pos x="1070" y="308"/>
              </a:cxn>
              <a:cxn ang="0">
                <a:pos x="1122" y="360"/>
              </a:cxn>
              <a:cxn ang="0">
                <a:pos x="1197" y="353"/>
              </a:cxn>
              <a:cxn ang="0">
                <a:pos x="1219" y="308"/>
              </a:cxn>
              <a:cxn ang="0">
                <a:pos x="1234" y="241"/>
              </a:cxn>
              <a:cxn ang="0">
                <a:pos x="1309" y="84"/>
              </a:cxn>
              <a:cxn ang="0">
                <a:pos x="1339" y="39"/>
              </a:cxn>
              <a:cxn ang="0">
                <a:pos x="1384" y="24"/>
              </a:cxn>
              <a:cxn ang="0">
                <a:pos x="1451" y="76"/>
              </a:cxn>
              <a:cxn ang="0">
                <a:pos x="1481" y="143"/>
              </a:cxn>
              <a:cxn ang="0">
                <a:pos x="1526" y="316"/>
              </a:cxn>
              <a:cxn ang="0">
                <a:pos x="1578" y="368"/>
              </a:cxn>
              <a:cxn ang="0">
                <a:pos x="1616" y="360"/>
              </a:cxn>
              <a:cxn ang="0">
                <a:pos x="1676" y="271"/>
              </a:cxn>
              <a:cxn ang="0">
                <a:pos x="1706" y="226"/>
              </a:cxn>
              <a:cxn ang="0">
                <a:pos x="1721" y="203"/>
              </a:cxn>
              <a:cxn ang="0">
                <a:pos x="1788" y="46"/>
              </a:cxn>
              <a:cxn ang="0">
                <a:pos x="1803" y="16"/>
              </a:cxn>
            </a:cxnLst>
            <a:rect l="0" t="0" r="r" b="b"/>
            <a:pathLst>
              <a:path w="1803" h="465">
                <a:moveTo>
                  <a:pt x="0" y="353"/>
                </a:moveTo>
                <a:cubicBezTo>
                  <a:pt x="14" y="292"/>
                  <a:pt x="16" y="223"/>
                  <a:pt x="45" y="166"/>
                </a:cubicBezTo>
                <a:cubicBezTo>
                  <a:pt x="58" y="140"/>
                  <a:pt x="81" y="123"/>
                  <a:pt x="97" y="99"/>
                </a:cubicBezTo>
                <a:cubicBezTo>
                  <a:pt x="170" y="116"/>
                  <a:pt x="160" y="151"/>
                  <a:pt x="172" y="218"/>
                </a:cubicBezTo>
                <a:cubicBezTo>
                  <a:pt x="180" y="264"/>
                  <a:pt x="196" y="308"/>
                  <a:pt x="209" y="353"/>
                </a:cubicBezTo>
                <a:cubicBezTo>
                  <a:pt x="215" y="373"/>
                  <a:pt x="221" y="401"/>
                  <a:pt x="232" y="420"/>
                </a:cubicBezTo>
                <a:cubicBezTo>
                  <a:pt x="241" y="436"/>
                  <a:pt x="262" y="465"/>
                  <a:pt x="262" y="465"/>
                </a:cubicBezTo>
                <a:cubicBezTo>
                  <a:pt x="272" y="463"/>
                  <a:pt x="283" y="463"/>
                  <a:pt x="292" y="458"/>
                </a:cubicBezTo>
                <a:cubicBezTo>
                  <a:pt x="308" y="450"/>
                  <a:pt x="337" y="428"/>
                  <a:pt x="337" y="428"/>
                </a:cubicBezTo>
                <a:cubicBezTo>
                  <a:pt x="363" y="344"/>
                  <a:pt x="346" y="240"/>
                  <a:pt x="411" y="173"/>
                </a:cubicBezTo>
                <a:cubicBezTo>
                  <a:pt x="431" y="118"/>
                  <a:pt x="402" y="187"/>
                  <a:pt x="441" y="129"/>
                </a:cubicBezTo>
                <a:cubicBezTo>
                  <a:pt x="459" y="103"/>
                  <a:pt x="457" y="89"/>
                  <a:pt x="486" y="69"/>
                </a:cubicBezTo>
                <a:cubicBezTo>
                  <a:pt x="501" y="46"/>
                  <a:pt x="509" y="24"/>
                  <a:pt x="524" y="1"/>
                </a:cubicBezTo>
                <a:cubicBezTo>
                  <a:pt x="547" y="5"/>
                  <a:pt x="575" y="0"/>
                  <a:pt x="591" y="16"/>
                </a:cubicBezTo>
                <a:cubicBezTo>
                  <a:pt x="603" y="28"/>
                  <a:pt x="623" y="95"/>
                  <a:pt x="628" y="114"/>
                </a:cubicBezTo>
                <a:cubicBezTo>
                  <a:pt x="650" y="202"/>
                  <a:pt x="659" y="313"/>
                  <a:pt x="711" y="390"/>
                </a:cubicBezTo>
                <a:cubicBezTo>
                  <a:pt x="723" y="429"/>
                  <a:pt x="740" y="444"/>
                  <a:pt x="778" y="458"/>
                </a:cubicBezTo>
                <a:cubicBezTo>
                  <a:pt x="865" y="439"/>
                  <a:pt x="829" y="393"/>
                  <a:pt x="838" y="293"/>
                </a:cubicBezTo>
                <a:cubicBezTo>
                  <a:pt x="843" y="241"/>
                  <a:pt x="869" y="186"/>
                  <a:pt x="913" y="158"/>
                </a:cubicBezTo>
                <a:cubicBezTo>
                  <a:pt x="918" y="151"/>
                  <a:pt x="921" y="142"/>
                  <a:pt x="928" y="136"/>
                </a:cubicBezTo>
                <a:cubicBezTo>
                  <a:pt x="941" y="124"/>
                  <a:pt x="972" y="106"/>
                  <a:pt x="972" y="106"/>
                </a:cubicBezTo>
                <a:cubicBezTo>
                  <a:pt x="1024" y="120"/>
                  <a:pt x="1008" y="133"/>
                  <a:pt x="1017" y="188"/>
                </a:cubicBezTo>
                <a:cubicBezTo>
                  <a:pt x="1025" y="234"/>
                  <a:pt x="1030" y="282"/>
                  <a:pt x="1070" y="308"/>
                </a:cubicBezTo>
                <a:cubicBezTo>
                  <a:pt x="1104" y="359"/>
                  <a:pt x="1083" y="348"/>
                  <a:pt x="1122" y="360"/>
                </a:cubicBezTo>
                <a:cubicBezTo>
                  <a:pt x="1154" y="381"/>
                  <a:pt x="1166" y="373"/>
                  <a:pt x="1197" y="353"/>
                </a:cubicBezTo>
                <a:cubicBezTo>
                  <a:pt x="1220" y="277"/>
                  <a:pt x="1184" y="386"/>
                  <a:pt x="1219" y="308"/>
                </a:cubicBezTo>
                <a:cubicBezTo>
                  <a:pt x="1227" y="291"/>
                  <a:pt x="1229" y="258"/>
                  <a:pt x="1234" y="241"/>
                </a:cubicBezTo>
                <a:cubicBezTo>
                  <a:pt x="1251" y="178"/>
                  <a:pt x="1273" y="138"/>
                  <a:pt x="1309" y="84"/>
                </a:cubicBezTo>
                <a:cubicBezTo>
                  <a:pt x="1309" y="84"/>
                  <a:pt x="1338" y="39"/>
                  <a:pt x="1339" y="39"/>
                </a:cubicBezTo>
                <a:cubicBezTo>
                  <a:pt x="1369" y="28"/>
                  <a:pt x="1354" y="33"/>
                  <a:pt x="1384" y="24"/>
                </a:cubicBezTo>
                <a:cubicBezTo>
                  <a:pt x="1427" y="34"/>
                  <a:pt x="1421" y="46"/>
                  <a:pt x="1451" y="76"/>
                </a:cubicBezTo>
                <a:cubicBezTo>
                  <a:pt x="1459" y="100"/>
                  <a:pt x="1473" y="118"/>
                  <a:pt x="1481" y="143"/>
                </a:cubicBezTo>
                <a:cubicBezTo>
                  <a:pt x="1486" y="214"/>
                  <a:pt x="1478" y="266"/>
                  <a:pt x="1526" y="316"/>
                </a:cubicBezTo>
                <a:cubicBezTo>
                  <a:pt x="1537" y="345"/>
                  <a:pt x="1549" y="357"/>
                  <a:pt x="1578" y="368"/>
                </a:cubicBezTo>
                <a:cubicBezTo>
                  <a:pt x="1591" y="365"/>
                  <a:pt x="1606" y="368"/>
                  <a:pt x="1616" y="360"/>
                </a:cubicBezTo>
                <a:cubicBezTo>
                  <a:pt x="1636" y="345"/>
                  <a:pt x="1660" y="295"/>
                  <a:pt x="1676" y="271"/>
                </a:cubicBezTo>
                <a:cubicBezTo>
                  <a:pt x="1676" y="271"/>
                  <a:pt x="1706" y="227"/>
                  <a:pt x="1706" y="226"/>
                </a:cubicBezTo>
                <a:cubicBezTo>
                  <a:pt x="1711" y="218"/>
                  <a:pt x="1721" y="203"/>
                  <a:pt x="1721" y="203"/>
                </a:cubicBezTo>
                <a:cubicBezTo>
                  <a:pt x="1743" y="135"/>
                  <a:pt x="1736" y="98"/>
                  <a:pt x="1788" y="46"/>
                </a:cubicBezTo>
                <a:cubicBezTo>
                  <a:pt x="1796" y="20"/>
                  <a:pt x="1790" y="29"/>
                  <a:pt x="1803" y="16"/>
                </a:cubicBezTo>
              </a:path>
            </a:pathLst>
          </a:custGeom>
          <a:noFill/>
          <a:ln w="76200" cmpd="sng">
            <a:solidFill>
              <a:srgbClr val="FFCC66"/>
            </a:solidFill>
            <a:round/>
            <a:headEnd type="none" w="sm" len="sm"/>
            <a:tailEnd type="none" w="sm" len="sm"/>
          </a:ln>
          <a:effectLst/>
        </p:spPr>
        <p:txBody>
          <a:bodyPr/>
          <a:lstStyle/>
          <a:p>
            <a:endParaRPr lang="he-IL"/>
          </a:p>
        </p:txBody>
      </p:sp>
      <p:sp>
        <p:nvSpPr>
          <p:cNvPr id="250889" name="Rectangle 9"/>
          <p:cNvSpPr>
            <a:spLocks noChangeArrowheads="1"/>
          </p:cNvSpPr>
          <p:nvPr/>
        </p:nvSpPr>
        <p:spPr bwMode="auto">
          <a:xfrm>
            <a:off x="3609975" y="5207000"/>
            <a:ext cx="5473700" cy="698500"/>
          </a:xfrm>
          <a:prstGeom prst="rect">
            <a:avLst/>
          </a:prstGeom>
          <a:solidFill>
            <a:srgbClr val="FFCC66"/>
          </a:solidFill>
          <a:ln w="12700">
            <a:solidFill>
              <a:srgbClr val="339933"/>
            </a:solidFill>
            <a:miter lim="800000"/>
            <a:headEnd type="none" w="sm" len="sm"/>
            <a:tailEnd type="none" w="sm" len="sm"/>
          </a:ln>
          <a:effectLst/>
        </p:spPr>
        <p:txBody>
          <a:bodyPr wrap="none" anchor="ctr"/>
          <a:lstStyle/>
          <a:p>
            <a:pPr algn="ctr" eaLnBrk="0" hangingPunct="0"/>
            <a:r>
              <a:rPr lang="en-US" sz="3200"/>
              <a:t>Bacteria and Cells depended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539750" y="279400"/>
            <a:ext cx="8229600" cy="2565400"/>
          </a:xfrm>
          <a:prstGeom prst="rect">
            <a:avLst/>
          </a:prstGeom>
          <a:solidFill>
            <a:srgbClr val="CCFFFF"/>
          </a:solidFill>
          <a:ln w="9525">
            <a:solidFill>
              <a:schemeClr val="tx1"/>
            </a:solidFill>
            <a:miter lim="800000"/>
            <a:headEnd/>
            <a:tailEnd/>
          </a:ln>
          <a:effectLst/>
        </p:spPr>
        <p:txBody>
          <a:bodyPr wrap="none" anchor="ctr"/>
          <a:lstStyle/>
          <a:p>
            <a:pPr algn="ctr" rtl="0" eaLnBrk="0" hangingPunct="0">
              <a:lnSpc>
                <a:spcPct val="140000"/>
              </a:lnSpc>
            </a:pPr>
            <a:r>
              <a:rPr lang="en-US" sz="3600" b="1">
                <a:cs typeface="Times New Roman" pitchFamily="18" charset="0"/>
              </a:rPr>
              <a:t>Bacterial infection may affect </a:t>
            </a:r>
          </a:p>
          <a:p>
            <a:pPr algn="ctr" rtl="0" eaLnBrk="0" hangingPunct="0">
              <a:lnSpc>
                <a:spcPct val="140000"/>
              </a:lnSpc>
            </a:pPr>
            <a:r>
              <a:rPr lang="en-US" sz="3600" b="1">
                <a:cs typeface="Times New Roman" pitchFamily="18" charset="0"/>
              </a:rPr>
              <a:t>caseinolysis and micelle properties</a:t>
            </a:r>
          </a:p>
          <a:p>
            <a:pPr algn="ctr" rtl="0" eaLnBrk="0" hangingPunct="0">
              <a:lnSpc>
                <a:spcPct val="140000"/>
              </a:lnSpc>
            </a:pPr>
            <a:r>
              <a:rPr lang="en-US" sz="3600" b="1">
                <a:cs typeface="Times New Roman" pitchFamily="18" charset="0"/>
              </a:rPr>
              <a:t> by three main routes: </a:t>
            </a:r>
          </a:p>
        </p:txBody>
      </p:sp>
      <p:sp>
        <p:nvSpPr>
          <p:cNvPr id="240643" name="Rectangle 3"/>
          <p:cNvSpPr>
            <a:spLocks noChangeArrowheads="1"/>
          </p:cNvSpPr>
          <p:nvPr/>
        </p:nvSpPr>
        <p:spPr bwMode="auto">
          <a:xfrm>
            <a:off x="596900" y="4000500"/>
            <a:ext cx="8204200" cy="2209800"/>
          </a:xfrm>
          <a:prstGeom prst="rect">
            <a:avLst/>
          </a:prstGeom>
          <a:solidFill>
            <a:srgbClr val="CCFFFF"/>
          </a:solidFill>
          <a:ln w="9525">
            <a:solidFill>
              <a:schemeClr val="tx1"/>
            </a:solidFill>
            <a:miter lim="800000"/>
            <a:headEnd/>
            <a:tailEnd/>
          </a:ln>
          <a:effectLst/>
        </p:spPr>
        <p:txBody>
          <a:bodyPr wrap="none" anchor="ctr"/>
          <a:lstStyle/>
          <a:p>
            <a:pPr marL="495300" indent="-495300" algn="just" rtl="0" eaLnBrk="0" hangingPunct="0">
              <a:lnSpc>
                <a:spcPct val="140000"/>
              </a:lnSpc>
            </a:pPr>
            <a:r>
              <a:rPr lang="en-US" sz="2800" b="1" dirty="0">
                <a:cs typeface="Times New Roman" pitchFamily="18" charset="0"/>
              </a:rPr>
              <a:t>  1.</a:t>
            </a:r>
            <a:r>
              <a:rPr lang="en-US" sz="2800" b="1" u="sng" dirty="0">
                <a:cs typeface="Times New Roman" pitchFamily="18" charset="0"/>
              </a:rPr>
              <a:t> directly, by secreting extracellular enzymes</a:t>
            </a:r>
            <a:r>
              <a:rPr lang="en-US" sz="3600" b="1" dirty="0">
                <a:cs typeface="Times New Roman" pitchFamily="18" charset="0"/>
              </a:rPr>
              <a:t> </a:t>
            </a:r>
          </a:p>
          <a:p>
            <a:pPr marL="495300" indent="-495300" algn="just" rtl="0" eaLnBrk="0" hangingPunct="0">
              <a:lnSpc>
                <a:spcPct val="140000"/>
              </a:lnSpc>
            </a:pPr>
            <a:r>
              <a:rPr lang="en-US" sz="2800" b="1" dirty="0">
                <a:cs typeface="Times New Roman" pitchFamily="18" charset="0"/>
              </a:rPr>
              <a:t>      different bacteria will cause different "type" </a:t>
            </a:r>
          </a:p>
          <a:p>
            <a:pPr marL="495300" indent="-495300" algn="just" rtl="0" eaLnBrk="0" hangingPunct="0">
              <a:lnSpc>
                <a:spcPct val="140000"/>
              </a:lnSpc>
            </a:pPr>
            <a:r>
              <a:rPr lang="en-US" sz="2800" b="1" dirty="0">
                <a:cs typeface="Times New Roman" pitchFamily="18" charset="0"/>
              </a:rPr>
              <a:t>      of </a:t>
            </a:r>
            <a:r>
              <a:rPr lang="en-US" sz="2800" b="1" dirty="0" err="1">
                <a:cs typeface="Times New Roman" pitchFamily="18" charset="0"/>
              </a:rPr>
              <a:t>physico</a:t>
            </a:r>
            <a:r>
              <a:rPr lang="en-US" sz="2800" b="1" dirty="0">
                <a:cs typeface="Times New Roman" pitchFamily="18" charset="0"/>
              </a:rPr>
              <a:t>-chemical damage to the milk</a:t>
            </a:r>
            <a:r>
              <a:rPr lang="en-US" sz="3600" b="1" dirty="0">
                <a:solidFill>
                  <a:schemeClr val="bg2"/>
                </a:solidFill>
                <a:cs typeface="Times New Roman" pitchFamily="18" charset="0"/>
              </a:rPr>
              <a:t> </a:t>
            </a:r>
          </a:p>
        </p:txBody>
      </p:sp>
      <p:sp>
        <p:nvSpPr>
          <p:cNvPr id="240644" name="AutoShape 4"/>
          <p:cNvSpPr>
            <a:spLocks noChangeArrowheads="1"/>
          </p:cNvSpPr>
          <p:nvPr/>
        </p:nvSpPr>
        <p:spPr bwMode="auto">
          <a:xfrm>
            <a:off x="2095500" y="2946400"/>
            <a:ext cx="914400" cy="914400"/>
          </a:xfrm>
          <a:prstGeom prst="irregularSeal2">
            <a:avLst/>
          </a:prstGeom>
          <a:solidFill>
            <a:schemeClr val="accent1"/>
          </a:solidFill>
          <a:ln w="12700">
            <a:solidFill>
              <a:schemeClr val="tx1"/>
            </a:solidFill>
            <a:miter lim="800000"/>
            <a:headEnd type="none" w="sm" len="sm"/>
            <a:tailEnd type="none" w="sm" len="sm"/>
          </a:ln>
          <a:effectLst/>
        </p:spPr>
        <p:txBody>
          <a:bodyPr wrap="none" anchor="ctr"/>
          <a:lstStyle/>
          <a:p>
            <a:endParaRPr lang="he-IL"/>
          </a:p>
        </p:txBody>
      </p:sp>
      <p:sp>
        <p:nvSpPr>
          <p:cNvPr id="240645" name="AutoShape 5"/>
          <p:cNvSpPr>
            <a:spLocks noChangeArrowheads="1"/>
          </p:cNvSpPr>
          <p:nvPr/>
        </p:nvSpPr>
        <p:spPr bwMode="auto">
          <a:xfrm>
            <a:off x="1574800" y="3213100"/>
            <a:ext cx="914400" cy="914400"/>
          </a:xfrm>
          <a:prstGeom prst="star4">
            <a:avLst>
              <a:gd name="adj" fmla="val 12500"/>
            </a:avLst>
          </a:prstGeom>
          <a:solidFill>
            <a:srgbClr val="FF0000"/>
          </a:solidFill>
          <a:ln w="12700">
            <a:solidFill>
              <a:srgbClr val="FF6699"/>
            </a:solidFill>
            <a:miter lim="800000"/>
            <a:headEnd type="none" w="sm" len="sm"/>
            <a:tailEnd type="none" w="sm" len="sm"/>
          </a:ln>
          <a:effectLst/>
        </p:spPr>
        <p:txBody>
          <a:bodyPr wrap="none" anchor="ctr"/>
          <a:lstStyle/>
          <a:p>
            <a:endParaRPr lang="he-IL"/>
          </a:p>
        </p:txBody>
      </p:sp>
      <p:sp>
        <p:nvSpPr>
          <p:cNvPr id="240646" name="AutoShape 6"/>
          <p:cNvSpPr>
            <a:spLocks noChangeArrowheads="1"/>
          </p:cNvSpPr>
          <p:nvPr/>
        </p:nvSpPr>
        <p:spPr bwMode="auto">
          <a:xfrm>
            <a:off x="2933700" y="2997200"/>
            <a:ext cx="962025" cy="914400"/>
          </a:xfrm>
          <a:prstGeom prst="star5">
            <a:avLst/>
          </a:prstGeom>
          <a:solidFill>
            <a:srgbClr val="666633"/>
          </a:solidFill>
          <a:ln w="12700">
            <a:solidFill>
              <a:schemeClr val="tx1"/>
            </a:solidFill>
            <a:miter lim="800000"/>
            <a:headEnd type="none" w="sm" len="sm"/>
            <a:tailEnd type="none" w="sm" len="sm"/>
          </a:ln>
          <a:effectLst/>
        </p:spPr>
        <p:txBody>
          <a:bodyPr wrap="none" anchor="ctr"/>
          <a:lstStyle/>
          <a:p>
            <a:endParaRPr lang="he-IL"/>
          </a:p>
        </p:txBody>
      </p:sp>
      <p:sp>
        <p:nvSpPr>
          <p:cNvPr id="240647" name="AutoShape 7"/>
          <p:cNvSpPr>
            <a:spLocks noChangeArrowheads="1"/>
          </p:cNvSpPr>
          <p:nvPr/>
        </p:nvSpPr>
        <p:spPr bwMode="auto">
          <a:xfrm>
            <a:off x="2527300" y="3467100"/>
            <a:ext cx="914400" cy="977900"/>
          </a:xfrm>
          <a:prstGeom prst="irregularSeal1">
            <a:avLst/>
          </a:prstGeom>
          <a:solidFill>
            <a:schemeClr val="hlink"/>
          </a:solidFill>
          <a:ln w="12700">
            <a:solidFill>
              <a:schemeClr val="tx1"/>
            </a:solidFill>
            <a:miter lim="800000"/>
            <a:headEnd type="none" w="sm" len="sm"/>
            <a:tailEnd type="none" w="sm" len="sm"/>
          </a:ln>
          <a:effectLst/>
        </p:spPr>
        <p:txBody>
          <a:bodyPr wrap="none" anchor="ctr"/>
          <a:lstStyle/>
          <a:p>
            <a:endParaRPr lang="he-IL"/>
          </a:p>
        </p:txBody>
      </p:sp>
      <p:grpSp>
        <p:nvGrpSpPr>
          <p:cNvPr id="2" name="Group 8"/>
          <p:cNvGrpSpPr>
            <a:grpSpLocks/>
          </p:cNvGrpSpPr>
          <p:nvPr/>
        </p:nvGrpSpPr>
        <p:grpSpPr bwMode="auto">
          <a:xfrm>
            <a:off x="7607300" y="6489700"/>
            <a:ext cx="1531938" cy="368300"/>
            <a:chOff x="4750" y="4088"/>
            <a:chExt cx="965" cy="232"/>
          </a:xfrm>
        </p:grpSpPr>
        <p:sp>
          <p:nvSpPr>
            <p:cNvPr id="240649" name="Text Box 9"/>
            <p:cNvSpPr txBox="1">
              <a:spLocks noChangeArrowheads="1"/>
            </p:cNvSpPr>
            <p:nvPr/>
          </p:nvSpPr>
          <p:spPr bwMode="auto">
            <a:xfrm>
              <a:off x="4750" y="4089"/>
              <a:ext cx="780" cy="231"/>
            </a:xfrm>
            <a:prstGeom prst="rect">
              <a:avLst/>
            </a:prstGeom>
            <a:solidFill>
              <a:srgbClr val="FFFFFF"/>
            </a:solidFill>
            <a:ln w="9525">
              <a:noFill/>
              <a:miter lim="800000"/>
              <a:headEnd/>
              <a:tailEnd/>
            </a:ln>
            <a:effectLst/>
          </p:spPr>
          <p:txBody>
            <a:bodyPr wrap="none">
              <a:spAutoFit/>
            </a:bodyPr>
            <a:lstStyle/>
            <a:p>
              <a:r>
                <a:rPr lang="en-US"/>
                <a:t>Cork 2005</a:t>
              </a:r>
            </a:p>
          </p:txBody>
        </p:sp>
        <p:pic>
          <p:nvPicPr>
            <p:cNvPr id="240650" name="Picture 10" descr="images"/>
            <p:cNvPicPr>
              <a:picLocks noChangeAspect="1" noChangeArrowheads="1"/>
            </p:cNvPicPr>
            <p:nvPr/>
          </p:nvPicPr>
          <p:blipFill>
            <a:blip r:embed="rId3" cstate="print"/>
            <a:srcRect/>
            <a:stretch>
              <a:fillRect/>
            </a:stretch>
          </p:blipFill>
          <p:spPr bwMode="auto">
            <a:xfrm>
              <a:off x="5520" y="4088"/>
              <a:ext cx="195" cy="232"/>
            </a:xfrm>
            <a:prstGeom prst="rect">
              <a:avLst/>
            </a:prstGeom>
            <a:noFill/>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546100" y="3721100"/>
            <a:ext cx="5321300" cy="1270000"/>
          </a:xfrm>
          <a:prstGeom prst="rect">
            <a:avLst/>
          </a:prstGeom>
          <a:solidFill>
            <a:srgbClr val="CCFFFF"/>
          </a:solidFill>
          <a:ln w="9525">
            <a:solidFill>
              <a:schemeClr val="tx1"/>
            </a:solidFill>
            <a:miter lim="800000"/>
            <a:headEnd/>
            <a:tailEnd/>
          </a:ln>
          <a:effectLst/>
        </p:spPr>
        <p:txBody>
          <a:bodyPr wrap="none" anchor="ctr"/>
          <a:lstStyle/>
          <a:p>
            <a:pPr marL="495300" indent="-495300" algn="just" rtl="0" eaLnBrk="0" hangingPunct="0">
              <a:lnSpc>
                <a:spcPct val="140000"/>
              </a:lnSpc>
            </a:pPr>
            <a:r>
              <a:rPr lang="en-US" sz="2800" b="1">
                <a:cs typeface="Times New Roman" pitchFamily="18" charset="0"/>
              </a:rPr>
              <a:t>  3.</a:t>
            </a:r>
            <a:r>
              <a:rPr lang="en-US" sz="2800" b="1" u="sng">
                <a:cs typeface="Times New Roman" pitchFamily="18" charset="0"/>
              </a:rPr>
              <a:t> a combination of 1 and 2</a:t>
            </a:r>
            <a:r>
              <a:rPr lang="en-US" sz="3600" b="1">
                <a:cs typeface="Times New Roman" pitchFamily="18" charset="0"/>
              </a:rPr>
              <a:t> </a:t>
            </a:r>
          </a:p>
        </p:txBody>
      </p:sp>
      <p:sp>
        <p:nvSpPr>
          <p:cNvPr id="248835" name="AutoShape 3"/>
          <p:cNvSpPr>
            <a:spLocks noChangeArrowheads="1"/>
          </p:cNvSpPr>
          <p:nvPr/>
        </p:nvSpPr>
        <p:spPr bwMode="auto">
          <a:xfrm>
            <a:off x="2082800" y="5537200"/>
            <a:ext cx="914400" cy="914400"/>
          </a:xfrm>
          <a:prstGeom prst="irregularSeal2">
            <a:avLst/>
          </a:prstGeom>
          <a:solidFill>
            <a:schemeClr val="accent1"/>
          </a:solidFill>
          <a:ln w="12700">
            <a:solidFill>
              <a:schemeClr val="tx1"/>
            </a:solidFill>
            <a:miter lim="800000"/>
            <a:headEnd type="none" w="sm" len="sm"/>
            <a:tailEnd type="none" w="sm" len="sm"/>
          </a:ln>
          <a:effectLst/>
        </p:spPr>
        <p:txBody>
          <a:bodyPr wrap="none" anchor="ctr"/>
          <a:lstStyle/>
          <a:p>
            <a:endParaRPr lang="he-IL"/>
          </a:p>
        </p:txBody>
      </p:sp>
      <p:sp>
        <p:nvSpPr>
          <p:cNvPr id="248836" name="AutoShape 4"/>
          <p:cNvSpPr>
            <a:spLocks noChangeArrowheads="1"/>
          </p:cNvSpPr>
          <p:nvPr/>
        </p:nvSpPr>
        <p:spPr bwMode="auto">
          <a:xfrm>
            <a:off x="1574800" y="5600700"/>
            <a:ext cx="914400" cy="914400"/>
          </a:xfrm>
          <a:prstGeom prst="star4">
            <a:avLst>
              <a:gd name="adj" fmla="val 12500"/>
            </a:avLst>
          </a:prstGeom>
          <a:solidFill>
            <a:srgbClr val="FF0000"/>
          </a:solidFill>
          <a:ln w="12700">
            <a:solidFill>
              <a:srgbClr val="FF6699"/>
            </a:solidFill>
            <a:miter lim="800000"/>
            <a:headEnd type="none" w="sm" len="sm"/>
            <a:tailEnd type="none" w="sm" len="sm"/>
          </a:ln>
          <a:effectLst/>
        </p:spPr>
        <p:txBody>
          <a:bodyPr wrap="none" anchor="ctr"/>
          <a:lstStyle/>
          <a:p>
            <a:endParaRPr lang="he-IL"/>
          </a:p>
        </p:txBody>
      </p:sp>
      <p:sp>
        <p:nvSpPr>
          <p:cNvPr id="248837" name="AutoShape 5"/>
          <p:cNvSpPr>
            <a:spLocks noChangeArrowheads="1"/>
          </p:cNvSpPr>
          <p:nvPr/>
        </p:nvSpPr>
        <p:spPr bwMode="auto">
          <a:xfrm>
            <a:off x="2514600" y="5410200"/>
            <a:ext cx="962025" cy="914400"/>
          </a:xfrm>
          <a:prstGeom prst="star5">
            <a:avLst/>
          </a:prstGeom>
          <a:solidFill>
            <a:srgbClr val="666633"/>
          </a:solidFill>
          <a:ln w="12700">
            <a:solidFill>
              <a:schemeClr val="tx1"/>
            </a:solidFill>
            <a:miter lim="800000"/>
            <a:headEnd type="none" w="sm" len="sm"/>
            <a:tailEnd type="none" w="sm" len="sm"/>
          </a:ln>
          <a:effectLst/>
        </p:spPr>
        <p:txBody>
          <a:bodyPr wrap="none" anchor="ctr"/>
          <a:lstStyle/>
          <a:p>
            <a:endParaRPr lang="he-IL"/>
          </a:p>
        </p:txBody>
      </p:sp>
      <p:sp>
        <p:nvSpPr>
          <p:cNvPr id="248838" name="AutoShape 6"/>
          <p:cNvSpPr>
            <a:spLocks noChangeArrowheads="1"/>
          </p:cNvSpPr>
          <p:nvPr/>
        </p:nvSpPr>
        <p:spPr bwMode="auto">
          <a:xfrm>
            <a:off x="2374900" y="5880100"/>
            <a:ext cx="914400" cy="977900"/>
          </a:xfrm>
          <a:prstGeom prst="irregularSeal1">
            <a:avLst/>
          </a:prstGeom>
          <a:solidFill>
            <a:schemeClr val="hlink"/>
          </a:solidFill>
          <a:ln w="12700">
            <a:solidFill>
              <a:schemeClr val="tx1"/>
            </a:solidFill>
            <a:miter lim="800000"/>
            <a:headEnd type="none" w="sm" len="sm"/>
            <a:tailEnd type="none" w="sm" len="sm"/>
          </a:ln>
          <a:effectLst/>
        </p:spPr>
        <p:txBody>
          <a:bodyPr wrap="none" anchor="ctr"/>
          <a:lstStyle/>
          <a:p>
            <a:endParaRPr lang="he-IL"/>
          </a:p>
        </p:txBody>
      </p:sp>
      <p:sp>
        <p:nvSpPr>
          <p:cNvPr id="248839" name="Rectangle 7"/>
          <p:cNvSpPr>
            <a:spLocks noChangeArrowheads="1"/>
          </p:cNvSpPr>
          <p:nvPr/>
        </p:nvSpPr>
        <p:spPr bwMode="auto">
          <a:xfrm>
            <a:off x="406400" y="393700"/>
            <a:ext cx="8572500" cy="2209800"/>
          </a:xfrm>
          <a:prstGeom prst="rect">
            <a:avLst/>
          </a:prstGeom>
          <a:solidFill>
            <a:srgbClr val="CCFFFF"/>
          </a:solidFill>
          <a:ln w="9525">
            <a:solidFill>
              <a:schemeClr val="tx1"/>
            </a:solidFill>
            <a:miter lim="800000"/>
            <a:headEnd/>
            <a:tailEnd/>
          </a:ln>
          <a:effectLst/>
        </p:spPr>
        <p:txBody>
          <a:bodyPr wrap="none" anchor="ctr"/>
          <a:lstStyle/>
          <a:p>
            <a:pPr marL="495300" indent="-495300" algn="just" rtl="0" eaLnBrk="0" hangingPunct="0">
              <a:lnSpc>
                <a:spcPct val="140000"/>
              </a:lnSpc>
            </a:pPr>
            <a:r>
              <a:rPr lang="en-US" sz="2800" b="1">
                <a:cs typeface="Times New Roman" pitchFamily="18" charset="0"/>
              </a:rPr>
              <a:t>  2.</a:t>
            </a:r>
            <a:r>
              <a:rPr lang="en-US" sz="2800" b="1" u="sng">
                <a:cs typeface="Times New Roman" pitchFamily="18" charset="0"/>
              </a:rPr>
              <a:t> activate the host innate immune system </a:t>
            </a:r>
          </a:p>
          <a:p>
            <a:pPr marL="495300" indent="-495300" algn="just" rtl="0" eaLnBrk="0" hangingPunct="0">
              <a:lnSpc>
                <a:spcPct val="140000"/>
              </a:lnSpc>
            </a:pPr>
            <a:r>
              <a:rPr lang="en-US" sz="2800" b="1">
                <a:cs typeface="Times New Roman" pitchFamily="18" charset="0"/>
              </a:rPr>
              <a:t>     milk from different type of bacteria with similar</a:t>
            </a:r>
          </a:p>
          <a:p>
            <a:pPr marL="495300" indent="-495300" algn="just" rtl="0" eaLnBrk="0" hangingPunct="0">
              <a:lnSpc>
                <a:spcPct val="140000"/>
              </a:lnSpc>
            </a:pPr>
            <a:r>
              <a:rPr lang="en-US" sz="2800" b="1">
                <a:cs typeface="Times New Roman" pitchFamily="18" charset="0"/>
              </a:rPr>
              <a:t>     SCC will result in </a:t>
            </a:r>
            <a:r>
              <a:rPr lang="en-US" sz="2800" b="1"/>
              <a:t>similar</a:t>
            </a:r>
            <a:r>
              <a:rPr lang="en-US" sz="2800" b="1">
                <a:cs typeface="Times New Roman" pitchFamily="18" charset="0"/>
              </a:rPr>
              <a:t> damage to the milk </a:t>
            </a:r>
          </a:p>
        </p:txBody>
      </p:sp>
      <p:graphicFrame>
        <p:nvGraphicFramePr>
          <p:cNvPr id="248840" name="Object 8"/>
          <p:cNvGraphicFramePr>
            <a:graphicFrameLocks noChangeAspect="1"/>
          </p:cNvGraphicFramePr>
          <p:nvPr/>
        </p:nvGraphicFramePr>
        <p:xfrm>
          <a:off x="6015038" y="3602038"/>
          <a:ext cx="2841625" cy="2973387"/>
        </p:xfrm>
        <a:graphic>
          <a:graphicData uri="http://schemas.openxmlformats.org/presentationml/2006/ole">
            <p:oleObj spid="_x0000_s1026" name="Bitmap Image" r:id="rId4" imgW="1914286" imgH="2980952" progId="PBrush">
              <p:embed/>
            </p:oleObj>
          </a:graphicData>
        </a:graphic>
      </p:graphicFrame>
      <p:grpSp>
        <p:nvGrpSpPr>
          <p:cNvPr id="2" name="Group 9"/>
          <p:cNvGrpSpPr>
            <a:grpSpLocks/>
          </p:cNvGrpSpPr>
          <p:nvPr/>
        </p:nvGrpSpPr>
        <p:grpSpPr bwMode="auto">
          <a:xfrm>
            <a:off x="7607300" y="6489700"/>
            <a:ext cx="1531938" cy="368300"/>
            <a:chOff x="4750" y="4088"/>
            <a:chExt cx="965" cy="232"/>
          </a:xfrm>
        </p:grpSpPr>
        <p:sp>
          <p:nvSpPr>
            <p:cNvPr id="248842" name="Text Box 10"/>
            <p:cNvSpPr txBox="1">
              <a:spLocks noChangeArrowheads="1"/>
            </p:cNvSpPr>
            <p:nvPr/>
          </p:nvSpPr>
          <p:spPr bwMode="auto">
            <a:xfrm>
              <a:off x="4750" y="4089"/>
              <a:ext cx="780" cy="231"/>
            </a:xfrm>
            <a:prstGeom prst="rect">
              <a:avLst/>
            </a:prstGeom>
            <a:solidFill>
              <a:srgbClr val="FFFFFF"/>
            </a:solidFill>
            <a:ln w="9525">
              <a:noFill/>
              <a:miter lim="800000"/>
              <a:headEnd/>
              <a:tailEnd/>
            </a:ln>
            <a:effectLst/>
          </p:spPr>
          <p:txBody>
            <a:bodyPr wrap="none">
              <a:spAutoFit/>
            </a:bodyPr>
            <a:lstStyle/>
            <a:p>
              <a:r>
                <a:rPr lang="en-US"/>
                <a:t>Cork 2005</a:t>
              </a:r>
            </a:p>
          </p:txBody>
        </p:sp>
        <p:pic>
          <p:nvPicPr>
            <p:cNvPr id="248843" name="Picture 11" descr="images"/>
            <p:cNvPicPr>
              <a:picLocks noChangeAspect="1" noChangeArrowheads="1"/>
            </p:cNvPicPr>
            <p:nvPr/>
          </p:nvPicPr>
          <p:blipFill>
            <a:blip r:embed="rId5" cstate="print"/>
            <a:srcRect/>
            <a:stretch>
              <a:fillRect/>
            </a:stretch>
          </p:blipFill>
          <p:spPr bwMode="auto">
            <a:xfrm>
              <a:off x="5520" y="4088"/>
              <a:ext cx="195" cy="23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Oval 2"/>
          <p:cNvSpPr>
            <a:spLocks noChangeArrowheads="1"/>
          </p:cNvSpPr>
          <p:nvPr/>
        </p:nvSpPr>
        <p:spPr bwMode="auto">
          <a:xfrm>
            <a:off x="203200" y="165100"/>
            <a:ext cx="8763000" cy="2870200"/>
          </a:xfrm>
          <a:prstGeom prst="ellipse">
            <a:avLst/>
          </a:prstGeom>
          <a:solidFill>
            <a:srgbClr val="CCFFFF"/>
          </a:solidFill>
          <a:ln w="12700">
            <a:solidFill>
              <a:srgbClr val="00172E"/>
            </a:solidFill>
            <a:round/>
            <a:headEnd type="none" w="sm" len="sm"/>
            <a:tailEnd type="none" w="sm" len="sm"/>
          </a:ln>
          <a:effectLst/>
        </p:spPr>
        <p:txBody>
          <a:bodyPr wrap="none" anchor="ctr"/>
          <a:lstStyle/>
          <a:p>
            <a:pPr algn="l" rtl="0" eaLnBrk="0" hangingPunct="0"/>
            <a:r>
              <a:rPr lang="en-US" sz="2000" u="sng"/>
              <a:t>Aim</a:t>
            </a:r>
            <a:r>
              <a:rPr lang="en-US" sz="2000"/>
              <a:t>: to calculate the losses of milk and cheese loss as </a:t>
            </a:r>
          </a:p>
          <a:p>
            <a:pPr algn="l" rtl="0" eaLnBrk="0" hangingPunct="0"/>
            <a:r>
              <a:rPr lang="en-US" sz="2000"/>
              <a:t>related to the level of subclinical udder infection in a herd.</a:t>
            </a:r>
          </a:p>
          <a:p>
            <a:pPr algn="l" rtl="0" eaLnBrk="0" hangingPunct="0"/>
            <a:endParaRPr lang="en-US" sz="2000"/>
          </a:p>
          <a:p>
            <a:pPr algn="l" rtl="0" eaLnBrk="0" hangingPunct="0"/>
            <a:r>
              <a:rPr lang="en-US" sz="2000"/>
              <a:t>Elucidated the major factors that influence milk yield and, </a:t>
            </a:r>
          </a:p>
          <a:p>
            <a:pPr algn="l" rtl="0" eaLnBrk="0" hangingPunct="0"/>
            <a:r>
              <a:rPr lang="en-US" sz="2000"/>
              <a:t>consequently, curd yield in Assaf sheep and </a:t>
            </a:r>
            <a:r>
              <a:rPr lang="en-GB" sz="2000"/>
              <a:t>Saanen and </a:t>
            </a:r>
          </a:p>
          <a:p>
            <a:pPr algn="l" rtl="0" eaLnBrk="0" hangingPunct="0"/>
            <a:r>
              <a:rPr lang="en-GB" sz="2000"/>
              <a:t>Shami × Anglo-Nubian goats,</a:t>
            </a:r>
            <a:r>
              <a:rPr lang="en-US" sz="2000"/>
              <a:t> </a:t>
            </a:r>
          </a:p>
        </p:txBody>
      </p:sp>
      <p:graphicFrame>
        <p:nvGraphicFramePr>
          <p:cNvPr id="263171" name="Object 3"/>
          <p:cNvGraphicFramePr>
            <a:graphicFrameLocks noChangeAspect="1"/>
          </p:cNvGraphicFramePr>
          <p:nvPr/>
        </p:nvGraphicFramePr>
        <p:xfrm>
          <a:off x="203200" y="3049588"/>
          <a:ext cx="4860925" cy="3109912"/>
        </p:xfrm>
        <a:graphic>
          <a:graphicData uri="http://schemas.openxmlformats.org/presentationml/2006/ole">
            <p:oleObj spid="_x0000_s2050" name="Bitmap Image" r:id="rId4" imgW="4428571" imgH="3019048" progId="PBrush">
              <p:embed/>
            </p:oleObj>
          </a:graphicData>
        </a:graphic>
      </p:graphicFrame>
      <p:sp>
        <p:nvSpPr>
          <p:cNvPr id="263172" name="AutoShape 4"/>
          <p:cNvSpPr>
            <a:spLocks noChangeArrowheads="1"/>
          </p:cNvSpPr>
          <p:nvPr/>
        </p:nvSpPr>
        <p:spPr bwMode="auto">
          <a:xfrm>
            <a:off x="2044700" y="5397500"/>
            <a:ext cx="279400" cy="304800"/>
          </a:xfrm>
          <a:prstGeom prst="smileyFace">
            <a:avLst>
              <a:gd name="adj" fmla="val 4653"/>
            </a:avLst>
          </a:prstGeom>
          <a:solidFill>
            <a:srgbClr val="FF0066"/>
          </a:solidFill>
          <a:ln w="9525">
            <a:solidFill>
              <a:schemeClr val="tx1"/>
            </a:solidFill>
            <a:miter lim="800000"/>
            <a:headEnd/>
            <a:tailEnd/>
          </a:ln>
          <a:effectLst/>
        </p:spPr>
        <p:txBody>
          <a:bodyPr wrap="none" anchor="ctr"/>
          <a:lstStyle/>
          <a:p>
            <a:endParaRPr lang="he-IL"/>
          </a:p>
        </p:txBody>
      </p:sp>
      <p:sp>
        <p:nvSpPr>
          <p:cNvPr id="263173" name="AutoShape 5"/>
          <p:cNvSpPr>
            <a:spLocks noChangeArrowheads="1"/>
          </p:cNvSpPr>
          <p:nvPr/>
        </p:nvSpPr>
        <p:spPr bwMode="auto">
          <a:xfrm>
            <a:off x="3187700" y="5765800"/>
            <a:ext cx="279400" cy="304800"/>
          </a:xfrm>
          <a:prstGeom prst="smileyFace">
            <a:avLst>
              <a:gd name="adj" fmla="val 4653"/>
            </a:avLst>
          </a:prstGeom>
          <a:solidFill>
            <a:srgbClr val="00FFFF"/>
          </a:solidFill>
          <a:ln w="9525">
            <a:solidFill>
              <a:schemeClr val="tx1"/>
            </a:solidFill>
            <a:miter lim="800000"/>
            <a:headEnd/>
            <a:tailEnd/>
          </a:ln>
          <a:effectLst/>
        </p:spPr>
        <p:txBody>
          <a:bodyPr wrap="none" anchor="ctr"/>
          <a:lstStyle/>
          <a:p>
            <a:endParaRPr lang="he-IL"/>
          </a:p>
        </p:txBody>
      </p:sp>
      <p:sp>
        <p:nvSpPr>
          <p:cNvPr id="263174" name="AutoShape 6"/>
          <p:cNvSpPr>
            <a:spLocks noChangeArrowheads="1"/>
          </p:cNvSpPr>
          <p:nvPr/>
        </p:nvSpPr>
        <p:spPr bwMode="auto">
          <a:xfrm>
            <a:off x="3556000" y="5791200"/>
            <a:ext cx="279400" cy="304800"/>
          </a:xfrm>
          <a:prstGeom prst="smileyFace">
            <a:avLst>
              <a:gd name="adj" fmla="val 4653"/>
            </a:avLst>
          </a:prstGeom>
          <a:solidFill>
            <a:srgbClr val="0000FF"/>
          </a:solidFill>
          <a:ln w="9525">
            <a:solidFill>
              <a:schemeClr val="tx1"/>
            </a:solidFill>
            <a:miter lim="800000"/>
            <a:headEnd/>
            <a:tailEnd/>
          </a:ln>
          <a:effectLst/>
        </p:spPr>
        <p:txBody>
          <a:bodyPr wrap="none" anchor="ctr"/>
          <a:lstStyle/>
          <a:p>
            <a:endParaRPr lang="he-IL"/>
          </a:p>
        </p:txBody>
      </p:sp>
      <p:sp>
        <p:nvSpPr>
          <p:cNvPr id="263175" name="AutoShape 7"/>
          <p:cNvSpPr>
            <a:spLocks noChangeArrowheads="1"/>
          </p:cNvSpPr>
          <p:nvPr/>
        </p:nvSpPr>
        <p:spPr bwMode="auto">
          <a:xfrm>
            <a:off x="3860800" y="5549900"/>
            <a:ext cx="279400" cy="304800"/>
          </a:xfrm>
          <a:prstGeom prst="smileyFace">
            <a:avLst>
              <a:gd name="adj" fmla="val 4653"/>
            </a:avLst>
          </a:prstGeom>
          <a:solidFill>
            <a:srgbClr val="FF9933"/>
          </a:solidFill>
          <a:ln w="9525">
            <a:solidFill>
              <a:schemeClr val="tx1"/>
            </a:solidFill>
            <a:miter lim="800000"/>
            <a:headEnd/>
            <a:tailEnd/>
          </a:ln>
          <a:effectLst/>
        </p:spPr>
        <p:txBody>
          <a:bodyPr wrap="none" anchor="ctr"/>
          <a:lstStyle/>
          <a:p>
            <a:endParaRPr lang="he-IL"/>
          </a:p>
        </p:txBody>
      </p:sp>
      <p:sp>
        <p:nvSpPr>
          <p:cNvPr id="263176" name="AutoShape 8"/>
          <p:cNvSpPr>
            <a:spLocks noChangeArrowheads="1"/>
          </p:cNvSpPr>
          <p:nvPr/>
        </p:nvSpPr>
        <p:spPr bwMode="auto">
          <a:xfrm rot="5776517">
            <a:off x="2489200" y="5557838"/>
            <a:ext cx="388937" cy="1652588"/>
          </a:xfrm>
          <a:prstGeom prst="curvedLeftArrow">
            <a:avLst>
              <a:gd name="adj1" fmla="val 84980"/>
              <a:gd name="adj2" fmla="val 169959"/>
              <a:gd name="adj3" fmla="val 33333"/>
            </a:avLst>
          </a:prstGeom>
          <a:solidFill>
            <a:srgbClr val="FF0066"/>
          </a:solidFill>
          <a:ln w="9525">
            <a:solidFill>
              <a:schemeClr val="tx1"/>
            </a:solidFill>
            <a:miter lim="800000"/>
            <a:headEnd/>
            <a:tailEnd/>
          </a:ln>
          <a:effectLst/>
        </p:spPr>
        <p:txBody>
          <a:bodyPr wrap="none" anchor="ctr"/>
          <a:lstStyle/>
          <a:p>
            <a:endParaRPr lang="he-IL"/>
          </a:p>
        </p:txBody>
      </p:sp>
      <p:sp>
        <p:nvSpPr>
          <p:cNvPr id="263177" name="AutoShape 9"/>
          <p:cNvSpPr>
            <a:spLocks noChangeArrowheads="1"/>
          </p:cNvSpPr>
          <p:nvPr/>
        </p:nvSpPr>
        <p:spPr bwMode="auto">
          <a:xfrm rot="-971353">
            <a:off x="3835400" y="5956300"/>
            <a:ext cx="279400" cy="304800"/>
          </a:xfrm>
          <a:prstGeom prst="smileyFace">
            <a:avLst>
              <a:gd name="adj" fmla="val 4653"/>
            </a:avLst>
          </a:prstGeom>
          <a:solidFill>
            <a:srgbClr val="FF0066"/>
          </a:solidFill>
          <a:ln w="9525">
            <a:solidFill>
              <a:schemeClr val="tx1"/>
            </a:solidFill>
            <a:miter lim="800000"/>
            <a:headEnd/>
            <a:tailEnd/>
          </a:ln>
          <a:effectLst/>
        </p:spPr>
        <p:txBody>
          <a:bodyPr wrap="none" anchor="ctr"/>
          <a:lstStyle/>
          <a:p>
            <a:endParaRPr lang="he-IL"/>
          </a:p>
        </p:txBody>
      </p:sp>
      <p:sp>
        <p:nvSpPr>
          <p:cNvPr id="263178" name="AutoShape 10"/>
          <p:cNvSpPr>
            <a:spLocks noChangeArrowheads="1"/>
          </p:cNvSpPr>
          <p:nvPr/>
        </p:nvSpPr>
        <p:spPr bwMode="auto">
          <a:xfrm>
            <a:off x="3390900" y="5397500"/>
            <a:ext cx="279400" cy="304800"/>
          </a:xfrm>
          <a:prstGeom prst="smileyFace">
            <a:avLst>
              <a:gd name="adj" fmla="val 4653"/>
            </a:avLst>
          </a:prstGeom>
          <a:solidFill>
            <a:srgbClr val="FF0066"/>
          </a:solidFill>
          <a:ln w="9525">
            <a:solidFill>
              <a:schemeClr val="tx1"/>
            </a:solidFill>
            <a:miter lim="800000"/>
            <a:headEnd/>
            <a:tailEnd/>
          </a:ln>
          <a:effectLst/>
        </p:spPr>
        <p:txBody>
          <a:bodyPr wrap="none" anchor="ctr"/>
          <a:lstStyle/>
          <a:p>
            <a:endParaRPr lang="he-IL"/>
          </a:p>
        </p:txBody>
      </p:sp>
      <p:pic>
        <p:nvPicPr>
          <p:cNvPr id="263179" name="Picture 11" descr="c"/>
          <p:cNvPicPr>
            <a:picLocks noChangeAspect="1" noChangeArrowheads="1"/>
          </p:cNvPicPr>
          <p:nvPr/>
        </p:nvPicPr>
        <p:blipFill>
          <a:blip r:embed="rId5" cstate="print"/>
          <a:srcRect/>
          <a:stretch>
            <a:fillRect/>
          </a:stretch>
        </p:blipFill>
        <p:spPr bwMode="auto">
          <a:xfrm>
            <a:off x="5210175" y="3314700"/>
            <a:ext cx="3108325" cy="2803525"/>
          </a:xfrm>
          <a:prstGeom prst="rect">
            <a:avLst/>
          </a:prstGeom>
          <a:noFill/>
        </p:spPr>
      </p:pic>
      <p:sp>
        <p:nvSpPr>
          <p:cNvPr id="263180" name="Freeform 12"/>
          <p:cNvSpPr>
            <a:spLocks/>
          </p:cNvSpPr>
          <p:nvPr/>
        </p:nvSpPr>
        <p:spPr bwMode="auto">
          <a:xfrm>
            <a:off x="6985000" y="41560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
        <p:nvSpPr>
          <p:cNvPr id="263181" name="Freeform 13"/>
          <p:cNvSpPr>
            <a:spLocks/>
          </p:cNvSpPr>
          <p:nvPr/>
        </p:nvSpPr>
        <p:spPr bwMode="auto">
          <a:xfrm>
            <a:off x="6985000" y="44481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
        <p:nvSpPr>
          <p:cNvPr id="263182" name="Freeform 14"/>
          <p:cNvSpPr>
            <a:spLocks/>
          </p:cNvSpPr>
          <p:nvPr/>
        </p:nvSpPr>
        <p:spPr bwMode="auto">
          <a:xfrm>
            <a:off x="7023100" y="53879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
        <p:nvSpPr>
          <p:cNvPr id="263183" name="Freeform 15"/>
          <p:cNvSpPr>
            <a:spLocks/>
          </p:cNvSpPr>
          <p:nvPr/>
        </p:nvSpPr>
        <p:spPr bwMode="auto">
          <a:xfrm>
            <a:off x="6997700" y="50704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
        <p:nvSpPr>
          <p:cNvPr id="263184" name="Freeform 16"/>
          <p:cNvSpPr>
            <a:spLocks/>
          </p:cNvSpPr>
          <p:nvPr/>
        </p:nvSpPr>
        <p:spPr bwMode="auto">
          <a:xfrm>
            <a:off x="6972300" y="47402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
        <p:nvSpPr>
          <p:cNvPr id="263185" name="Freeform 17"/>
          <p:cNvSpPr>
            <a:spLocks/>
          </p:cNvSpPr>
          <p:nvPr/>
        </p:nvSpPr>
        <p:spPr bwMode="auto">
          <a:xfrm>
            <a:off x="7975600" y="4041775"/>
            <a:ext cx="139700" cy="301625"/>
          </a:xfrm>
          <a:custGeom>
            <a:avLst/>
            <a:gdLst/>
            <a:ahLst/>
            <a:cxnLst>
              <a:cxn ang="0">
                <a:pos x="32" y="46"/>
              </a:cxn>
              <a:cxn ang="0">
                <a:pos x="0" y="126"/>
              </a:cxn>
              <a:cxn ang="0">
                <a:pos x="40" y="190"/>
              </a:cxn>
              <a:cxn ang="0">
                <a:pos x="88" y="134"/>
              </a:cxn>
              <a:cxn ang="0">
                <a:pos x="80" y="110"/>
              </a:cxn>
              <a:cxn ang="0">
                <a:pos x="64" y="86"/>
              </a:cxn>
              <a:cxn ang="0">
                <a:pos x="32" y="46"/>
              </a:cxn>
            </a:cxnLst>
            <a:rect l="0" t="0" r="r" b="b"/>
            <a:pathLst>
              <a:path w="88" h="190">
                <a:moveTo>
                  <a:pt x="32" y="46"/>
                </a:moveTo>
                <a:cubicBezTo>
                  <a:pt x="24" y="76"/>
                  <a:pt x="10" y="97"/>
                  <a:pt x="0" y="126"/>
                </a:cubicBezTo>
                <a:cubicBezTo>
                  <a:pt x="10" y="164"/>
                  <a:pt x="1" y="177"/>
                  <a:pt x="40" y="190"/>
                </a:cubicBezTo>
                <a:cubicBezTo>
                  <a:pt x="72" y="179"/>
                  <a:pt x="78" y="165"/>
                  <a:pt x="88" y="134"/>
                </a:cubicBezTo>
                <a:cubicBezTo>
                  <a:pt x="85" y="126"/>
                  <a:pt x="84" y="118"/>
                  <a:pt x="80" y="110"/>
                </a:cubicBezTo>
                <a:cubicBezTo>
                  <a:pt x="76" y="101"/>
                  <a:pt x="67" y="95"/>
                  <a:pt x="64" y="86"/>
                </a:cubicBezTo>
                <a:cubicBezTo>
                  <a:pt x="40" y="21"/>
                  <a:pt x="63" y="0"/>
                  <a:pt x="32" y="46"/>
                </a:cubicBezTo>
                <a:close/>
              </a:path>
            </a:pathLst>
          </a:custGeom>
          <a:solidFill>
            <a:schemeClr val="accent1"/>
          </a:solidFill>
          <a:ln w="9525" cap="flat" cmpd="sng">
            <a:solidFill>
              <a:schemeClr val="tx1"/>
            </a:solidFill>
            <a:prstDash val="solid"/>
            <a:miter lim="800000"/>
            <a:headEnd type="none" w="med" len="med"/>
            <a:tailEnd type="none" w="med" len="med"/>
          </a:ln>
          <a:effectLst/>
        </p:spPr>
        <p:txBody>
          <a:bodyPr wrap="none"/>
          <a:lstStyle/>
          <a:p>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218" name="Group 2"/>
          <p:cNvGraphicFramePr>
            <a:graphicFrameLocks noGrp="1"/>
          </p:cNvGraphicFramePr>
          <p:nvPr/>
        </p:nvGraphicFramePr>
        <p:xfrm>
          <a:off x="292100" y="3149600"/>
          <a:ext cx="8496300" cy="2916428"/>
        </p:xfrm>
        <a:graphic>
          <a:graphicData uri="http://schemas.openxmlformats.org/drawingml/2006/table">
            <a:tbl>
              <a:tblPr rtl="1"/>
              <a:tblGrid>
                <a:gridCol w="1671637"/>
                <a:gridCol w="1312863"/>
                <a:gridCol w="1649412"/>
                <a:gridCol w="1631950"/>
                <a:gridCol w="2230438"/>
              </a:tblGrid>
              <a:tr h="4127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Log  SCC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CMT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Log  SCC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CMT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7493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5.51 </a:t>
                      </a:r>
                      <a:r>
                        <a:rPr kumimoji="0" lang="en-US" sz="23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300" b="1" i="0" u="none" strike="noStrike" cap="none" normalizeH="0" baseline="0" smtClean="0">
                          <a:ln>
                            <a:noFill/>
                          </a:ln>
                          <a:solidFill>
                            <a:schemeClr val="tx1"/>
                          </a:solidFill>
                          <a:effectLst/>
                          <a:latin typeface="Arial" pitchFamily="34" charset="0"/>
                          <a:cs typeface="Arial" pitchFamily="34" charset="0"/>
                        </a:rPr>
                        <a:t>0.91</a:t>
                      </a:r>
                      <a:r>
                        <a:rPr kumimoji="0" lang="en-US" sz="2300" b="1" i="0" u="none" strike="noStrike" cap="none" normalizeH="0" baseline="0" smtClean="0">
                          <a:ln>
                            <a:noFill/>
                          </a:ln>
                          <a:solidFill>
                            <a:schemeClr val="tx1"/>
                          </a:solidFill>
                          <a:effectLst/>
                          <a:latin typeface="Arial" pitchFamily="34" charset="0"/>
                          <a:cs typeface="Arial" pitchFamily="34" charset="0"/>
                        </a:rPr>
                        <a:t> </a:t>
                      </a:r>
                      <a:r>
                        <a:rPr kumimoji="0" lang="en-US" sz="23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5.33 </a:t>
                      </a:r>
                      <a:r>
                        <a:rPr kumimoji="0" lang="en-US" sz="23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300" b="1" i="0" u="none" strike="noStrike" cap="none" normalizeH="0" baseline="0" smtClean="0">
                          <a:ln>
                            <a:noFill/>
                          </a:ln>
                          <a:solidFill>
                            <a:schemeClr val="tx1"/>
                          </a:solidFill>
                          <a:effectLst/>
                          <a:latin typeface="Arial" pitchFamily="34" charset="0"/>
                          <a:cs typeface="Arial" pitchFamily="34" charset="0"/>
                        </a:rPr>
                        <a:t>0.65</a:t>
                      </a:r>
                      <a:r>
                        <a:rPr kumimoji="0" lang="en-US" sz="2300" b="1" i="0" u="none" strike="noStrike" cap="none" normalizeH="0" baseline="0" smtClean="0">
                          <a:ln>
                            <a:noFill/>
                          </a:ln>
                          <a:solidFill>
                            <a:schemeClr val="tx1"/>
                          </a:solidFill>
                          <a:effectLst/>
                          <a:latin typeface="Arial" pitchFamily="34" charset="0"/>
                          <a:cs typeface="Arial" pitchFamily="34" charset="0"/>
                        </a:rPr>
                        <a:t> </a:t>
                      </a:r>
                      <a:r>
                        <a:rPr kumimoji="0" lang="en-US" sz="23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Uninfected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8096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6.12 </a:t>
                      </a:r>
                      <a:r>
                        <a:rPr kumimoji="0" lang="en-US" sz="2300" b="1" i="0" u="none" strike="noStrike" cap="none" normalizeH="0" baseline="30000" smtClean="0">
                          <a:ln>
                            <a:noFill/>
                          </a:ln>
                          <a:solidFill>
                            <a:schemeClr val="tx1"/>
                          </a:solidFill>
                          <a:effectLst/>
                          <a:latin typeface="Arial" pitchFamily="34" charset="0"/>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1.59 </a:t>
                      </a:r>
                      <a:r>
                        <a:rPr kumimoji="0" lang="en-US" sz="23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6.38 </a:t>
                      </a:r>
                      <a:r>
                        <a:rPr kumimoji="0" lang="en-US" sz="2300" b="1" i="0" u="none" strike="noStrike" cap="none" normalizeH="0" baseline="30000" smtClean="0">
                          <a:ln>
                            <a:noFill/>
                          </a:ln>
                          <a:solidFill>
                            <a:schemeClr val="tx1"/>
                          </a:solidFill>
                          <a:effectLst/>
                          <a:latin typeface="Arial" pitchFamily="34" charset="0"/>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2.23 </a:t>
                      </a:r>
                      <a:r>
                        <a:rPr kumimoji="0" lang="en-US" sz="23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Infected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0.0001</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0.0001</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3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1" u="none" strike="noStrike" cap="none" normalizeH="0" baseline="0" smtClean="0">
                          <a:ln>
                            <a:noFill/>
                          </a:ln>
                          <a:solidFill>
                            <a:schemeClr val="tx1"/>
                          </a:solidFill>
                          <a:effectLst/>
                          <a:latin typeface="Arial" pitchFamily="34" charset="0"/>
                          <a:cs typeface="Arial" pitchFamily="34" charset="0"/>
                        </a:rPr>
                        <a:t>P</a:t>
                      </a:r>
                      <a:r>
                        <a:rPr kumimoji="0" lang="en-US" sz="2300" b="1" i="0" u="none" strike="noStrike" cap="none" normalizeH="0" baseline="0" smtClean="0">
                          <a:ln>
                            <a:noFill/>
                          </a:ln>
                          <a:solidFill>
                            <a:schemeClr val="tx1"/>
                          </a:solidFill>
                          <a:effectLst/>
                          <a:latin typeface="Arial" pitchFamily="34" charset="0"/>
                          <a:cs typeface="Arial" pitchFamily="34" charset="0"/>
                        </a:rPr>
                        <a:t>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265250" name="Group 34"/>
          <p:cNvGraphicFramePr>
            <a:graphicFrameLocks noGrp="1"/>
          </p:cNvGraphicFramePr>
          <p:nvPr/>
        </p:nvGraphicFramePr>
        <p:xfrm>
          <a:off x="292100" y="2171700"/>
          <a:ext cx="8496300" cy="862584"/>
        </p:xfrm>
        <a:graphic>
          <a:graphicData uri="http://schemas.openxmlformats.org/drawingml/2006/table">
            <a:tbl>
              <a:tblPr rtl="1"/>
              <a:tblGrid>
                <a:gridCol w="2997200"/>
                <a:gridCol w="3300412"/>
                <a:gridCol w="2198688"/>
              </a:tblGrid>
              <a:tr h="7874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dirty="0" smtClean="0">
                          <a:ln>
                            <a:noFill/>
                          </a:ln>
                          <a:solidFill>
                            <a:schemeClr val="tx1"/>
                          </a:solidFill>
                          <a:effectLst/>
                          <a:latin typeface="Arial" pitchFamily="34" charset="0"/>
                          <a:cs typeface="Arial" pitchFamily="34" charset="0"/>
                        </a:rPr>
                        <a:t>Goats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dirty="0" smtClean="0">
                          <a:ln>
                            <a:noFill/>
                          </a:ln>
                          <a:solidFill>
                            <a:schemeClr val="tx1"/>
                          </a:solidFill>
                          <a:effectLst/>
                          <a:latin typeface="Arial" pitchFamily="34" charset="0"/>
                          <a:cs typeface="Arial" pitchFamily="34" charset="0"/>
                        </a:rPr>
                        <a:t>Sheep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Bacteriological</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265260" name="Rectangle 44"/>
          <p:cNvSpPr>
            <a:spLocks noChangeArrowheads="1"/>
          </p:cNvSpPr>
          <p:nvPr/>
        </p:nvSpPr>
        <p:spPr bwMode="auto">
          <a:xfrm>
            <a:off x="165100" y="622300"/>
            <a:ext cx="8750300" cy="1041400"/>
          </a:xfrm>
          <a:prstGeom prst="rect">
            <a:avLst/>
          </a:prstGeom>
          <a:solidFill>
            <a:schemeClr val="accent1"/>
          </a:solidFill>
          <a:ln w="9525">
            <a:solidFill>
              <a:schemeClr val="tx1"/>
            </a:solidFill>
            <a:miter lim="800000"/>
            <a:headEnd/>
            <a:tailEnd/>
          </a:ln>
          <a:effectLst/>
        </p:spPr>
        <p:txBody>
          <a:bodyPr wrap="none" anchor="ctr"/>
          <a:lstStyle/>
          <a:p>
            <a:pPr algn="l" rtl="0"/>
            <a:r>
              <a:rPr lang="en-US" sz="2400" dirty="0" smtClean="0"/>
              <a:t>CMT </a:t>
            </a:r>
            <a:r>
              <a:rPr lang="en-US" sz="2400" dirty="0"/>
              <a:t>and log SCC in uninfected and infected </a:t>
            </a:r>
          </a:p>
          <a:p>
            <a:pPr algn="l" rtl="0"/>
            <a:r>
              <a:rPr lang="en-US" sz="2400" dirty="0"/>
              <a:t> udders and their different significance level </a:t>
            </a:r>
            <a:r>
              <a:rPr lang="en-US" sz="2400" dirty="0" smtClean="0"/>
              <a:t>(LS Means with (</a:t>
            </a:r>
            <a:r>
              <a:rPr lang="en-US" sz="2400" i="1" dirty="0" smtClean="0"/>
              <a:t>P </a:t>
            </a:r>
            <a:r>
              <a:rPr lang="en-US" sz="2400" dirty="0"/>
              <a:t>[F]).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6" name="Group 2"/>
          <p:cNvGraphicFramePr>
            <a:graphicFrameLocks noGrp="1"/>
          </p:cNvGraphicFramePr>
          <p:nvPr/>
        </p:nvGraphicFramePr>
        <p:xfrm>
          <a:off x="215900" y="2235200"/>
          <a:ext cx="8724900" cy="862584"/>
        </p:xfrm>
        <a:graphic>
          <a:graphicData uri="http://schemas.openxmlformats.org/drawingml/2006/table">
            <a:tbl>
              <a:tblPr rtl="1"/>
              <a:tblGrid>
                <a:gridCol w="3225800"/>
                <a:gridCol w="3251200"/>
                <a:gridCol w="2247900"/>
              </a:tblGrid>
              <a:tr h="7874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Goats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Sheep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Bacteriological</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pitchFamily="34" charset="0"/>
                          <a:cs typeface="Arial" pitchFamily="34" charset="0"/>
                        </a:rPr>
                        <a:t>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267276" name="Rectangle 12"/>
          <p:cNvSpPr>
            <a:spLocks noChangeArrowheads="1"/>
          </p:cNvSpPr>
          <p:nvPr/>
        </p:nvSpPr>
        <p:spPr bwMode="auto">
          <a:xfrm>
            <a:off x="165100" y="622300"/>
            <a:ext cx="8750300" cy="1041400"/>
          </a:xfrm>
          <a:prstGeom prst="rect">
            <a:avLst/>
          </a:prstGeom>
          <a:solidFill>
            <a:schemeClr val="accent1"/>
          </a:solidFill>
          <a:ln w="9525">
            <a:solidFill>
              <a:schemeClr val="tx1"/>
            </a:solidFill>
            <a:miter lim="800000"/>
            <a:headEnd/>
            <a:tailEnd/>
          </a:ln>
          <a:effectLst/>
        </p:spPr>
        <p:txBody>
          <a:bodyPr wrap="none" anchor="ctr"/>
          <a:lstStyle/>
          <a:p>
            <a:pPr algn="l" rtl="0"/>
            <a:r>
              <a:rPr lang="en-US" sz="2400" dirty="0" smtClean="0"/>
              <a:t>Fat</a:t>
            </a:r>
            <a:r>
              <a:rPr lang="en-US" sz="2400" dirty="0"/>
              <a:t>, protein and lactose in uninfected and </a:t>
            </a:r>
          </a:p>
          <a:p>
            <a:pPr algn="l" rtl="0"/>
            <a:r>
              <a:rPr lang="en-US" sz="2400" dirty="0"/>
              <a:t> infected udders and their different significance level </a:t>
            </a:r>
            <a:r>
              <a:rPr lang="en-US" sz="2400" dirty="0" smtClean="0"/>
              <a:t>(LS Means((</a:t>
            </a:r>
            <a:r>
              <a:rPr lang="en-US" sz="2400" i="1" dirty="0"/>
              <a:t>P </a:t>
            </a:r>
            <a:r>
              <a:rPr lang="en-US" sz="2400" dirty="0"/>
              <a:t>[F]). </a:t>
            </a:r>
          </a:p>
        </p:txBody>
      </p:sp>
      <p:graphicFrame>
        <p:nvGraphicFramePr>
          <p:cNvPr id="267277" name="Group 13"/>
          <p:cNvGraphicFramePr>
            <a:graphicFrameLocks noGrp="1"/>
          </p:cNvGraphicFramePr>
          <p:nvPr/>
        </p:nvGraphicFramePr>
        <p:xfrm>
          <a:off x="203200" y="3187700"/>
          <a:ext cx="8737600" cy="2593975"/>
        </p:xfrm>
        <a:graphic>
          <a:graphicData uri="http://schemas.openxmlformats.org/drawingml/2006/table">
            <a:tbl>
              <a:tblPr rtl="1"/>
              <a:tblGrid>
                <a:gridCol w="1193800"/>
                <a:gridCol w="1041400"/>
                <a:gridCol w="990600"/>
                <a:gridCol w="1104900"/>
                <a:gridCol w="1104900"/>
                <a:gridCol w="1020762"/>
                <a:gridCol w="2281238"/>
              </a:tblGrid>
              <a:tr h="688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Lactose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Protein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Lactose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Protein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7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688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45.9</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38.1</a:t>
                      </a:r>
                      <a:endParaRPr kumimoji="0" lang="en-GB" sz="2000" b="1" i="0" u="none" strike="noStrike" cap="none" normalizeH="0" baseline="3000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37.4 </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49.4</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49.0</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55.9</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Uninfected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527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44.0</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38.3</a:t>
                      </a:r>
                      <a:endParaRPr kumimoji="0" lang="en-GB" sz="2000" b="1" i="0" u="none" strike="noStrike" cap="none" normalizeH="0" baseline="3000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35.1</a:t>
                      </a:r>
                      <a:r>
                        <a:rPr kumimoji="0" lang="en-US" sz="2000" b="1" i="0" u="none" strike="noStrike" cap="none" normalizeH="0" baseline="30000" smtClean="0">
                          <a:ln>
                            <a:noFill/>
                          </a:ln>
                          <a:solidFill>
                            <a:schemeClr val="tx1"/>
                          </a:solidFill>
                          <a:effectLst/>
                          <a:latin typeface="Arial" pitchFamily="34" charset="0"/>
                          <a:cs typeface="Arial" pitchFamily="34" charset="0"/>
                        </a:rPr>
                        <a:t>b</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42.9</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50.3</a:t>
                      </a: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3000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he-IL" sz="2000" b="0" i="0" u="none" strike="noStrike" cap="none" normalizeH="0" baseline="0" smtClean="0">
                          <a:ln>
                            <a:noFill/>
                          </a:ln>
                          <a:solidFill>
                            <a:schemeClr val="tx1"/>
                          </a:solidFill>
                          <a:effectLst/>
                          <a:latin typeface="Arial" pitchFamily="34" charset="0"/>
                          <a:cs typeface="Arial" pitchFamily="34" charset="0"/>
                        </a:rPr>
                        <a:t>56.9</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smtClean="0">
                          <a:ln>
                            <a:noFill/>
                          </a:ln>
                          <a:solidFill>
                            <a:schemeClr val="tx1"/>
                          </a:solidFill>
                          <a:effectLst/>
                          <a:latin typeface="Arial" pitchFamily="34" charset="0"/>
                          <a:cs typeface="Arial" pitchFamily="34" charset="0"/>
                        </a:rPr>
                        <a:t>Infected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688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0.0001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1" u="none" strike="noStrike" cap="none" normalizeH="0" baseline="0" smtClean="0">
                          <a:ln>
                            <a:noFill/>
                          </a:ln>
                          <a:solidFill>
                            <a:schemeClr val="tx1"/>
                          </a:solidFill>
                          <a:effectLst/>
                          <a:latin typeface="Arial" pitchFamily="34" charset="0"/>
                          <a:cs typeface="Arial" pitchFamily="34" charset="0"/>
                        </a:rPr>
                        <a:t>P</a:t>
                      </a:r>
                      <a:r>
                        <a:rPr kumimoji="0" lang="en-US" sz="2300" b="1" i="0" u="none" strike="noStrike" cap="none" normalizeH="0" baseline="0" smtClean="0">
                          <a:ln>
                            <a:noFill/>
                          </a:ln>
                          <a:solidFill>
                            <a:schemeClr val="tx1"/>
                          </a:solidFill>
                          <a:effectLst/>
                          <a:latin typeface="Arial" pitchFamily="34" charset="0"/>
                          <a:cs typeface="Arial" pitchFamily="34" charset="0"/>
                        </a:rPr>
                        <a:t>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1507</Words>
  <Application>Microsoft Office PowerPoint</Application>
  <PresentationFormat>On-screen Show (4:3)</PresentationFormat>
  <Paragraphs>347</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35</vt:i4>
      </vt:variant>
    </vt:vector>
  </HeadingPairs>
  <TitlesOfParts>
    <vt:vector size="41" baseType="lpstr">
      <vt:lpstr>Office Theme</vt:lpstr>
      <vt:lpstr>Bitmap Image</vt:lpstr>
      <vt:lpstr>Chart</vt:lpstr>
      <vt:lpstr>תרשים</vt:lpstr>
      <vt:lpstr>Graph</vt:lpstr>
      <vt:lpstr>Microsoft Office Excel 97-2003 Worksheet</vt:lpstr>
      <vt:lpstr>Slide 1</vt:lpstr>
      <vt:lpstr>Slide 2</vt:lpstr>
      <vt:lpstr>Slide 3</vt:lpstr>
      <vt:lpstr>Slide 4</vt:lpstr>
      <vt:lpstr>Slide 5</vt:lpstr>
      <vt:lpstr>Slide 6</vt:lpstr>
      <vt:lpstr>Slide 7</vt:lpstr>
      <vt:lpstr>Slide 8</vt:lpstr>
      <vt:lpstr>Slide 9</vt:lpstr>
      <vt:lpstr>Slide 10</vt:lpstr>
      <vt:lpstr>Slide 11</vt:lpstr>
      <vt:lpstr>Milk yield (half) of sheep or goat infected with CNS specie in one gland and the contra-lateral being free. Open bars – S; Hatched bars – G</vt:lpstr>
      <vt:lpstr>Slide 13</vt:lpstr>
      <vt:lpstr>Slide 14</vt:lpstr>
      <vt:lpstr>Conclusion</vt:lpstr>
      <vt:lpstr>Slide 16</vt:lpstr>
      <vt:lpstr>Slide 17</vt:lpstr>
      <vt:lpstr>Conclusions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Final Conclusion : 1</vt:lpstr>
      <vt:lpstr>Slide 33</vt:lpstr>
      <vt:lpstr>Final Conclusion : 2</vt:lpstr>
      <vt:lpstr>Slide 35</vt:lpstr>
    </vt:vector>
  </TitlesOfParts>
  <Company>ARO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silanikove</dc:creator>
  <cp:lastModifiedBy>silanikove</cp:lastModifiedBy>
  <cp:revision>17</cp:revision>
  <dcterms:created xsi:type="dcterms:W3CDTF">2010-08-18T13:10:08Z</dcterms:created>
  <dcterms:modified xsi:type="dcterms:W3CDTF">2010-08-19T10:45:07Z</dcterms:modified>
</cp:coreProperties>
</file>